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9" r:id="rId4"/>
    <p:sldId id="264" r:id="rId5"/>
    <p:sldId id="267" r:id="rId6"/>
    <p:sldId id="259" r:id="rId7"/>
    <p:sldId id="260" r:id="rId8"/>
    <p:sldId id="262" r:id="rId9"/>
    <p:sldId id="261" r:id="rId10"/>
    <p:sldId id="265" r:id="rId11"/>
    <p:sldId id="268" r:id="rId12"/>
    <p:sldId id="266" r:id="rId13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E5DC23"/>
    <a:srgbClr val="DAE3F3"/>
    <a:srgbClr val="35B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3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5070D4-861C-494E-B341-35652C6F1557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s-MX"/>
        </a:p>
      </dgm:t>
    </dgm:pt>
    <dgm:pt modelId="{AD73AD99-60DE-437E-B9CA-5DE9B1A81092}">
      <dgm:prSet phldrT="[Texto]"/>
      <dgm:spPr/>
      <dgm:t>
        <a:bodyPr/>
        <a:lstStyle/>
        <a:p>
          <a:r>
            <a:rPr lang="es-MX" dirty="0"/>
            <a:t>DIAGNOSTICO DE ENERGÍA</a:t>
          </a:r>
        </a:p>
      </dgm:t>
    </dgm:pt>
    <dgm:pt modelId="{3C76CA8E-18F6-46B4-AD57-A5B739D0FE78}" type="parTrans" cxnId="{6A93A6D7-648A-4C0E-95CB-6CAA83FC303C}">
      <dgm:prSet/>
      <dgm:spPr/>
      <dgm:t>
        <a:bodyPr/>
        <a:lstStyle/>
        <a:p>
          <a:endParaRPr lang="es-MX"/>
        </a:p>
      </dgm:t>
    </dgm:pt>
    <dgm:pt modelId="{13E793DC-3117-4E7C-A017-ACD1F3A8A9A0}" type="sibTrans" cxnId="{6A93A6D7-648A-4C0E-95CB-6CAA83FC303C}">
      <dgm:prSet/>
      <dgm:spPr/>
      <dgm:t>
        <a:bodyPr/>
        <a:lstStyle/>
        <a:p>
          <a:endParaRPr lang="es-MX"/>
        </a:p>
      </dgm:t>
    </dgm:pt>
    <dgm:pt modelId="{DBA1C8DD-0419-4F58-8A59-AED779DBE5F4}">
      <dgm:prSet phldrT="[Texto]"/>
      <dgm:spPr/>
      <dgm:t>
        <a:bodyPr/>
        <a:lstStyle/>
        <a:p>
          <a:pPr algn="ctr"/>
          <a:r>
            <a:rPr lang="es-MX" dirty="0"/>
            <a:t>PERFIL ENERGÉTICO</a:t>
          </a:r>
        </a:p>
        <a:p>
          <a:pPr algn="ctr"/>
          <a:r>
            <a:rPr lang="es-MX" dirty="0"/>
            <a:t> </a:t>
          </a:r>
        </a:p>
        <a:p>
          <a:pPr algn="ctr"/>
          <a:r>
            <a:rPr lang="es-MX" dirty="0"/>
            <a:t>ESTRATEGIA GENERAL</a:t>
          </a:r>
        </a:p>
      </dgm:t>
    </dgm:pt>
    <dgm:pt modelId="{A430ECFC-D79A-47ED-934D-341690F86EB6}" type="parTrans" cxnId="{2C6CA06C-5647-4504-AAF3-DD2F115E5770}">
      <dgm:prSet/>
      <dgm:spPr/>
      <dgm:t>
        <a:bodyPr/>
        <a:lstStyle/>
        <a:p>
          <a:endParaRPr lang="es-MX"/>
        </a:p>
      </dgm:t>
    </dgm:pt>
    <dgm:pt modelId="{7DF19E72-A9AE-4645-B6CC-2219DE990E7F}" type="sibTrans" cxnId="{2C6CA06C-5647-4504-AAF3-DD2F115E5770}">
      <dgm:prSet/>
      <dgm:spPr/>
      <dgm:t>
        <a:bodyPr/>
        <a:lstStyle/>
        <a:p>
          <a:endParaRPr lang="es-MX"/>
        </a:p>
      </dgm:t>
    </dgm:pt>
    <dgm:pt modelId="{2AD846CD-78BB-4D0E-9A93-F07E1F22AE0E}">
      <dgm:prSet phldrT="[Texto]"/>
      <dgm:spPr/>
      <dgm:t>
        <a:bodyPr/>
        <a:lstStyle/>
        <a:p>
          <a:r>
            <a:rPr lang="es-MX" dirty="0"/>
            <a:t>ISO 50001: USO EFICIENTE DE ENERGÍA</a:t>
          </a:r>
        </a:p>
      </dgm:t>
    </dgm:pt>
    <dgm:pt modelId="{C8A08221-EDAB-4473-9B14-CBEAAB072DE0}" type="parTrans" cxnId="{A51534A8-F4A1-466F-96CC-EA02CBC6C447}">
      <dgm:prSet/>
      <dgm:spPr/>
      <dgm:t>
        <a:bodyPr/>
        <a:lstStyle/>
        <a:p>
          <a:endParaRPr lang="es-MX"/>
        </a:p>
      </dgm:t>
    </dgm:pt>
    <dgm:pt modelId="{73F9F788-493B-4BB8-B409-5BBEDA395DE7}" type="sibTrans" cxnId="{A51534A8-F4A1-466F-96CC-EA02CBC6C447}">
      <dgm:prSet/>
      <dgm:spPr/>
      <dgm:t>
        <a:bodyPr/>
        <a:lstStyle/>
        <a:p>
          <a:endParaRPr lang="es-MX"/>
        </a:p>
      </dgm:t>
    </dgm:pt>
    <dgm:pt modelId="{FC17E921-4CC8-4FAF-B03B-9BA68BC6AFB0}">
      <dgm:prSet phldrT="[Texto]"/>
      <dgm:spPr/>
      <dgm:t>
        <a:bodyPr/>
        <a:lstStyle/>
        <a:p>
          <a:pPr algn="ctr"/>
          <a:r>
            <a:rPr lang="es-MX" dirty="0"/>
            <a:t>REDUCIR DESPERDICIO</a:t>
          </a:r>
        </a:p>
        <a:p>
          <a:pPr algn="ctr"/>
          <a:endParaRPr lang="es-MX" dirty="0"/>
        </a:p>
        <a:p>
          <a:pPr algn="ctr"/>
          <a:endParaRPr lang="es-MX" dirty="0"/>
        </a:p>
      </dgm:t>
    </dgm:pt>
    <dgm:pt modelId="{30709C97-AD71-4720-91AB-8308E33580B8}" type="parTrans" cxnId="{FA183524-D7E5-413D-807A-92FBB0B1F977}">
      <dgm:prSet/>
      <dgm:spPr/>
      <dgm:t>
        <a:bodyPr/>
        <a:lstStyle/>
        <a:p>
          <a:endParaRPr lang="es-MX"/>
        </a:p>
      </dgm:t>
    </dgm:pt>
    <dgm:pt modelId="{779F4F1A-B0B8-442B-9370-7748009D3E80}" type="sibTrans" cxnId="{FA183524-D7E5-413D-807A-92FBB0B1F977}">
      <dgm:prSet/>
      <dgm:spPr/>
      <dgm:t>
        <a:bodyPr/>
        <a:lstStyle/>
        <a:p>
          <a:endParaRPr lang="es-MX"/>
        </a:p>
      </dgm:t>
    </dgm:pt>
    <dgm:pt modelId="{41CCCF0E-7E05-4BD4-94F7-9B883C2DECE6}">
      <dgm:prSet phldrT="[Texto]"/>
      <dgm:spPr/>
      <dgm:t>
        <a:bodyPr/>
        <a:lstStyle/>
        <a:p>
          <a:r>
            <a:rPr lang="es-MX" dirty="0"/>
            <a:t>USO DE TECNOLOGÍA</a:t>
          </a:r>
        </a:p>
      </dgm:t>
    </dgm:pt>
    <dgm:pt modelId="{4C35E092-E939-44AA-8826-81FDF60B869D}" type="parTrans" cxnId="{C2433F77-925D-4694-8628-1D1615DBF2B9}">
      <dgm:prSet/>
      <dgm:spPr/>
      <dgm:t>
        <a:bodyPr/>
        <a:lstStyle/>
        <a:p>
          <a:endParaRPr lang="es-MX"/>
        </a:p>
      </dgm:t>
    </dgm:pt>
    <dgm:pt modelId="{BABE83E0-A720-4DAC-8924-F7B1735DD52E}" type="sibTrans" cxnId="{C2433F77-925D-4694-8628-1D1615DBF2B9}">
      <dgm:prSet/>
      <dgm:spPr/>
      <dgm:t>
        <a:bodyPr/>
        <a:lstStyle/>
        <a:p>
          <a:endParaRPr lang="es-MX"/>
        </a:p>
      </dgm:t>
    </dgm:pt>
    <dgm:pt modelId="{6CAE2E9F-79C6-40E7-91AE-F69AC06724A5}">
      <dgm:prSet phldrT="[Texto]"/>
      <dgm:spPr/>
      <dgm:t>
        <a:bodyPr/>
        <a:lstStyle/>
        <a:p>
          <a:pPr algn="ctr"/>
          <a:r>
            <a:rPr lang="es-MX" dirty="0"/>
            <a:t>EQUIPOS EFICIENTES</a:t>
          </a:r>
        </a:p>
        <a:p>
          <a:pPr algn="ctr"/>
          <a:endParaRPr lang="es-MX" dirty="0"/>
        </a:p>
        <a:p>
          <a:pPr algn="ctr"/>
          <a:endParaRPr lang="es-MX" dirty="0"/>
        </a:p>
      </dgm:t>
    </dgm:pt>
    <dgm:pt modelId="{CF2DD21B-4E9E-4F2E-90B2-EC47F193E1EF}" type="parTrans" cxnId="{9F4D5F92-FDAC-4DD7-8363-B56D109DEB6B}">
      <dgm:prSet/>
      <dgm:spPr/>
      <dgm:t>
        <a:bodyPr/>
        <a:lstStyle/>
        <a:p>
          <a:endParaRPr lang="es-MX"/>
        </a:p>
      </dgm:t>
    </dgm:pt>
    <dgm:pt modelId="{9B8E3D8F-D2A2-45FB-9A2C-144AAD6A245F}" type="sibTrans" cxnId="{9F4D5F92-FDAC-4DD7-8363-B56D109DEB6B}">
      <dgm:prSet/>
      <dgm:spPr/>
      <dgm:t>
        <a:bodyPr/>
        <a:lstStyle/>
        <a:p>
          <a:endParaRPr lang="es-MX"/>
        </a:p>
      </dgm:t>
    </dgm:pt>
    <dgm:pt modelId="{B89BDCA0-4FAB-48D6-95A2-8186C44BB71A}" type="pres">
      <dgm:prSet presAssocID="{1C5070D4-861C-494E-B341-35652C6F1557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33A0746B-D27E-4720-9279-1BC584A9476B}" type="pres">
      <dgm:prSet presAssocID="{AD73AD99-60DE-437E-B9CA-5DE9B1A81092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DE72FC03-B95F-44B7-A209-280837BE8869}" type="pres">
      <dgm:prSet presAssocID="{AD73AD99-60DE-437E-B9CA-5DE9B1A81092}" presName="childText1" presStyleLbl="solidAlignAcc1" presStyleIdx="0" presStyleCnt="3" custScaleY="71356">
        <dgm:presLayoutVars>
          <dgm:chMax val="0"/>
          <dgm:chPref val="0"/>
          <dgm:bulletEnabled val="1"/>
        </dgm:presLayoutVars>
      </dgm:prSet>
      <dgm:spPr/>
    </dgm:pt>
    <dgm:pt modelId="{CF44CD3A-F953-4197-A5E8-D168C19B84A6}" type="pres">
      <dgm:prSet presAssocID="{2AD846CD-78BB-4D0E-9A93-F07E1F22AE0E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BCDF4522-F2B1-4C20-95AD-B30D2DE1030B}" type="pres">
      <dgm:prSet presAssocID="{2AD846CD-78BB-4D0E-9A93-F07E1F22AE0E}" presName="childText2" presStyleLbl="solidAlignAcc1" presStyleIdx="1" presStyleCnt="3" custScaleY="51571">
        <dgm:presLayoutVars>
          <dgm:chMax val="0"/>
          <dgm:chPref val="0"/>
          <dgm:bulletEnabled val="1"/>
        </dgm:presLayoutVars>
      </dgm:prSet>
      <dgm:spPr/>
    </dgm:pt>
    <dgm:pt modelId="{FCAA959C-6202-44AE-B583-D1CFFD77448D}" type="pres">
      <dgm:prSet presAssocID="{41CCCF0E-7E05-4BD4-94F7-9B883C2DECE6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A5E7CEC3-ECFD-4059-BB50-7EC660B274BE}" type="pres">
      <dgm:prSet presAssocID="{41CCCF0E-7E05-4BD4-94F7-9B883C2DECE6}" presName="childText3" presStyleLbl="solidAlignAcc1" presStyleIdx="2" presStyleCnt="3" custScaleY="43964">
        <dgm:presLayoutVars>
          <dgm:chMax val="0"/>
          <dgm:chPref val="0"/>
          <dgm:bulletEnabled val="1"/>
        </dgm:presLayoutVars>
      </dgm:prSet>
      <dgm:spPr/>
    </dgm:pt>
  </dgm:ptLst>
  <dgm:cxnLst>
    <dgm:cxn modelId="{FA183524-D7E5-413D-807A-92FBB0B1F977}" srcId="{2AD846CD-78BB-4D0E-9A93-F07E1F22AE0E}" destId="{FC17E921-4CC8-4FAF-B03B-9BA68BC6AFB0}" srcOrd="0" destOrd="0" parTransId="{30709C97-AD71-4720-91AB-8308E33580B8}" sibTransId="{779F4F1A-B0B8-442B-9370-7748009D3E80}"/>
    <dgm:cxn modelId="{E92E282E-CD7C-4DEA-A781-27A62C3A31E3}" type="presOf" srcId="{6CAE2E9F-79C6-40E7-91AE-F69AC06724A5}" destId="{A5E7CEC3-ECFD-4059-BB50-7EC660B274BE}" srcOrd="0" destOrd="0" presId="urn:microsoft.com/office/officeart/2009/3/layout/IncreasingArrowsProcess"/>
    <dgm:cxn modelId="{596D0139-7316-4C6C-A85C-D87BCCE705DC}" type="presOf" srcId="{FC17E921-4CC8-4FAF-B03B-9BA68BC6AFB0}" destId="{BCDF4522-F2B1-4C20-95AD-B30D2DE1030B}" srcOrd="0" destOrd="0" presId="urn:microsoft.com/office/officeart/2009/3/layout/IncreasingArrowsProcess"/>
    <dgm:cxn modelId="{1DE8E93A-FA0E-404C-A29E-02A8B3AA9C21}" type="presOf" srcId="{AD73AD99-60DE-437E-B9CA-5DE9B1A81092}" destId="{33A0746B-D27E-4720-9279-1BC584A9476B}" srcOrd="0" destOrd="0" presId="urn:microsoft.com/office/officeart/2009/3/layout/IncreasingArrowsProcess"/>
    <dgm:cxn modelId="{6B860B3E-D0BE-4932-A28F-CA8ABC8F993E}" type="presOf" srcId="{1C5070D4-861C-494E-B341-35652C6F1557}" destId="{B89BDCA0-4FAB-48D6-95A2-8186C44BB71A}" srcOrd="0" destOrd="0" presId="urn:microsoft.com/office/officeart/2009/3/layout/IncreasingArrowsProcess"/>
    <dgm:cxn modelId="{89641544-6812-499F-A19F-CB75638DA6EA}" type="presOf" srcId="{41CCCF0E-7E05-4BD4-94F7-9B883C2DECE6}" destId="{FCAA959C-6202-44AE-B583-D1CFFD77448D}" srcOrd="0" destOrd="0" presId="urn:microsoft.com/office/officeart/2009/3/layout/IncreasingArrowsProcess"/>
    <dgm:cxn modelId="{2C6CA06C-5647-4504-AAF3-DD2F115E5770}" srcId="{AD73AD99-60DE-437E-B9CA-5DE9B1A81092}" destId="{DBA1C8DD-0419-4F58-8A59-AED779DBE5F4}" srcOrd="0" destOrd="0" parTransId="{A430ECFC-D79A-47ED-934D-341690F86EB6}" sibTransId="{7DF19E72-A9AE-4645-B6CC-2219DE990E7F}"/>
    <dgm:cxn modelId="{87AFA14C-B6F5-4BF0-9BF9-AA48EDC77BA4}" type="presOf" srcId="{2AD846CD-78BB-4D0E-9A93-F07E1F22AE0E}" destId="{CF44CD3A-F953-4197-A5E8-D168C19B84A6}" srcOrd="0" destOrd="0" presId="urn:microsoft.com/office/officeart/2009/3/layout/IncreasingArrowsProcess"/>
    <dgm:cxn modelId="{C2433F77-925D-4694-8628-1D1615DBF2B9}" srcId="{1C5070D4-861C-494E-B341-35652C6F1557}" destId="{41CCCF0E-7E05-4BD4-94F7-9B883C2DECE6}" srcOrd="2" destOrd="0" parTransId="{4C35E092-E939-44AA-8826-81FDF60B869D}" sibTransId="{BABE83E0-A720-4DAC-8924-F7B1735DD52E}"/>
    <dgm:cxn modelId="{9F4D5F92-FDAC-4DD7-8363-B56D109DEB6B}" srcId="{41CCCF0E-7E05-4BD4-94F7-9B883C2DECE6}" destId="{6CAE2E9F-79C6-40E7-91AE-F69AC06724A5}" srcOrd="0" destOrd="0" parTransId="{CF2DD21B-4E9E-4F2E-90B2-EC47F193E1EF}" sibTransId="{9B8E3D8F-D2A2-45FB-9A2C-144AAD6A245F}"/>
    <dgm:cxn modelId="{A51534A8-F4A1-466F-96CC-EA02CBC6C447}" srcId="{1C5070D4-861C-494E-B341-35652C6F1557}" destId="{2AD846CD-78BB-4D0E-9A93-F07E1F22AE0E}" srcOrd="1" destOrd="0" parTransId="{C8A08221-EDAB-4473-9B14-CBEAAB072DE0}" sibTransId="{73F9F788-493B-4BB8-B409-5BBEDA395DE7}"/>
    <dgm:cxn modelId="{6A93A6D7-648A-4C0E-95CB-6CAA83FC303C}" srcId="{1C5070D4-861C-494E-B341-35652C6F1557}" destId="{AD73AD99-60DE-437E-B9CA-5DE9B1A81092}" srcOrd="0" destOrd="0" parTransId="{3C76CA8E-18F6-46B4-AD57-A5B739D0FE78}" sibTransId="{13E793DC-3117-4E7C-A017-ACD1F3A8A9A0}"/>
    <dgm:cxn modelId="{69C475D9-5C8C-4DE5-A2D0-DE39250E30CC}" type="presOf" srcId="{DBA1C8DD-0419-4F58-8A59-AED779DBE5F4}" destId="{DE72FC03-B95F-44B7-A209-280837BE8869}" srcOrd="0" destOrd="0" presId="urn:microsoft.com/office/officeart/2009/3/layout/IncreasingArrowsProcess"/>
    <dgm:cxn modelId="{3256E007-F768-4654-9F59-17FD47C6FE63}" type="presParOf" srcId="{B89BDCA0-4FAB-48D6-95A2-8186C44BB71A}" destId="{33A0746B-D27E-4720-9279-1BC584A9476B}" srcOrd="0" destOrd="0" presId="urn:microsoft.com/office/officeart/2009/3/layout/IncreasingArrowsProcess"/>
    <dgm:cxn modelId="{54003902-F40F-42A6-8749-B9240FB20C79}" type="presParOf" srcId="{B89BDCA0-4FAB-48D6-95A2-8186C44BB71A}" destId="{DE72FC03-B95F-44B7-A209-280837BE8869}" srcOrd="1" destOrd="0" presId="urn:microsoft.com/office/officeart/2009/3/layout/IncreasingArrowsProcess"/>
    <dgm:cxn modelId="{87C97CCE-2D2C-4A4A-938F-41941F596EBB}" type="presParOf" srcId="{B89BDCA0-4FAB-48D6-95A2-8186C44BB71A}" destId="{CF44CD3A-F953-4197-A5E8-D168C19B84A6}" srcOrd="2" destOrd="0" presId="urn:microsoft.com/office/officeart/2009/3/layout/IncreasingArrowsProcess"/>
    <dgm:cxn modelId="{C6FEEA64-1446-4B8F-8B13-7A7B16EBD88E}" type="presParOf" srcId="{B89BDCA0-4FAB-48D6-95A2-8186C44BB71A}" destId="{BCDF4522-F2B1-4C20-95AD-B30D2DE1030B}" srcOrd="3" destOrd="0" presId="urn:microsoft.com/office/officeart/2009/3/layout/IncreasingArrowsProcess"/>
    <dgm:cxn modelId="{56A739BE-918E-4576-B5A2-DC83050ED922}" type="presParOf" srcId="{B89BDCA0-4FAB-48D6-95A2-8186C44BB71A}" destId="{FCAA959C-6202-44AE-B583-D1CFFD77448D}" srcOrd="4" destOrd="0" presId="urn:microsoft.com/office/officeart/2009/3/layout/IncreasingArrowsProcess"/>
    <dgm:cxn modelId="{ECECAEFD-AA2B-4077-A38D-523835BE0A11}" type="presParOf" srcId="{B89BDCA0-4FAB-48D6-95A2-8186C44BB71A}" destId="{A5E7CEC3-ECFD-4059-BB50-7EC660B274BE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AAE429-813D-4656-8BB3-F26DC3FEFFFE}" type="doc">
      <dgm:prSet loTypeId="urn:microsoft.com/office/officeart/2005/8/layout/cycle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s-MX"/>
        </a:p>
      </dgm:t>
    </dgm:pt>
    <dgm:pt modelId="{1883A626-3E3B-4B41-A656-929A27348DD8}">
      <dgm:prSet phldrT="[Texto]"/>
      <dgm:spPr/>
      <dgm:t>
        <a:bodyPr/>
        <a:lstStyle/>
        <a:p>
          <a:r>
            <a:rPr lang="es-MX" dirty="0"/>
            <a:t>PLAN</a:t>
          </a:r>
        </a:p>
      </dgm:t>
    </dgm:pt>
    <dgm:pt modelId="{E3228B11-A133-46A5-A40F-D8DA0F0A9314}" type="parTrans" cxnId="{91F2097E-E0B0-4728-8EBE-C48B3287AF04}">
      <dgm:prSet/>
      <dgm:spPr/>
      <dgm:t>
        <a:bodyPr/>
        <a:lstStyle/>
        <a:p>
          <a:endParaRPr lang="es-MX"/>
        </a:p>
      </dgm:t>
    </dgm:pt>
    <dgm:pt modelId="{D9B6DC66-A35D-40B4-B0A6-2C8E956AC952}" type="sibTrans" cxnId="{91F2097E-E0B0-4728-8EBE-C48B3287AF04}">
      <dgm:prSet/>
      <dgm:spPr/>
      <dgm:t>
        <a:bodyPr/>
        <a:lstStyle/>
        <a:p>
          <a:endParaRPr lang="es-MX"/>
        </a:p>
      </dgm:t>
    </dgm:pt>
    <dgm:pt modelId="{1ABB37E9-F17D-4377-B55E-97963D3FF78B}">
      <dgm:prSet phldrT="[Texto]"/>
      <dgm:spPr/>
      <dgm:t>
        <a:bodyPr/>
        <a:lstStyle/>
        <a:p>
          <a:r>
            <a:rPr lang="es-MX" dirty="0"/>
            <a:t>DO</a:t>
          </a:r>
        </a:p>
      </dgm:t>
    </dgm:pt>
    <dgm:pt modelId="{849C924C-6CBA-4432-851B-290F9F2449CB}" type="parTrans" cxnId="{616BF6E8-9C19-4164-9F5F-6508818B5FE8}">
      <dgm:prSet/>
      <dgm:spPr/>
      <dgm:t>
        <a:bodyPr/>
        <a:lstStyle/>
        <a:p>
          <a:endParaRPr lang="es-MX"/>
        </a:p>
      </dgm:t>
    </dgm:pt>
    <dgm:pt modelId="{CE4EDCDA-AAF3-451E-895B-1443B4370139}" type="sibTrans" cxnId="{616BF6E8-9C19-4164-9F5F-6508818B5FE8}">
      <dgm:prSet/>
      <dgm:spPr/>
      <dgm:t>
        <a:bodyPr/>
        <a:lstStyle/>
        <a:p>
          <a:endParaRPr lang="es-MX"/>
        </a:p>
      </dgm:t>
    </dgm:pt>
    <dgm:pt modelId="{5FD4ADCF-4AE3-4B9F-882A-44176E12AFD8}">
      <dgm:prSet phldrT="[Texto]"/>
      <dgm:spPr/>
      <dgm:t>
        <a:bodyPr/>
        <a:lstStyle/>
        <a:p>
          <a:r>
            <a:rPr lang="es-MX" dirty="0"/>
            <a:t>CHECK</a:t>
          </a:r>
        </a:p>
      </dgm:t>
    </dgm:pt>
    <dgm:pt modelId="{F2768463-79EC-4003-9C36-D90B2A4C2395}" type="parTrans" cxnId="{4BAE8993-7B1B-43F5-86F6-E7A70A890607}">
      <dgm:prSet/>
      <dgm:spPr/>
      <dgm:t>
        <a:bodyPr/>
        <a:lstStyle/>
        <a:p>
          <a:endParaRPr lang="es-MX"/>
        </a:p>
      </dgm:t>
    </dgm:pt>
    <dgm:pt modelId="{FCACA113-AD55-451B-8016-40B8D93A93F3}" type="sibTrans" cxnId="{4BAE8993-7B1B-43F5-86F6-E7A70A890607}">
      <dgm:prSet/>
      <dgm:spPr/>
      <dgm:t>
        <a:bodyPr/>
        <a:lstStyle/>
        <a:p>
          <a:endParaRPr lang="es-MX"/>
        </a:p>
      </dgm:t>
    </dgm:pt>
    <dgm:pt modelId="{0E8E82ED-B2A4-450A-8EB7-64B7943BDF93}">
      <dgm:prSet phldrT="[Texto]"/>
      <dgm:spPr/>
      <dgm:t>
        <a:bodyPr/>
        <a:lstStyle/>
        <a:p>
          <a:r>
            <a:rPr lang="es-MX" dirty="0"/>
            <a:t>ACT</a:t>
          </a:r>
        </a:p>
      </dgm:t>
    </dgm:pt>
    <dgm:pt modelId="{1E491F75-52DB-4F99-850F-2AFB69FE0129}" type="parTrans" cxnId="{17AF3948-22F2-4D3B-99D3-E56C987BB6A2}">
      <dgm:prSet/>
      <dgm:spPr/>
      <dgm:t>
        <a:bodyPr/>
        <a:lstStyle/>
        <a:p>
          <a:endParaRPr lang="es-MX"/>
        </a:p>
      </dgm:t>
    </dgm:pt>
    <dgm:pt modelId="{81C82753-4EF4-4B7D-8694-82B4B83BFA0C}" type="sibTrans" cxnId="{17AF3948-22F2-4D3B-99D3-E56C987BB6A2}">
      <dgm:prSet/>
      <dgm:spPr/>
      <dgm:t>
        <a:bodyPr/>
        <a:lstStyle/>
        <a:p>
          <a:endParaRPr lang="es-MX"/>
        </a:p>
      </dgm:t>
    </dgm:pt>
    <dgm:pt modelId="{4710760E-5108-4B6C-B9FB-510569ACFFC2}" type="pres">
      <dgm:prSet presAssocID="{A8AAE429-813D-4656-8BB3-F26DC3FEFFFE}" presName="cycle" presStyleCnt="0">
        <dgm:presLayoutVars>
          <dgm:dir/>
          <dgm:resizeHandles val="exact"/>
        </dgm:presLayoutVars>
      </dgm:prSet>
      <dgm:spPr/>
    </dgm:pt>
    <dgm:pt modelId="{A7418A4C-1704-48FC-A7E9-F709EA13FC3E}" type="pres">
      <dgm:prSet presAssocID="{1883A626-3E3B-4B41-A656-929A27348DD8}" presName="dummy" presStyleCnt="0"/>
      <dgm:spPr/>
    </dgm:pt>
    <dgm:pt modelId="{3F3C90C5-D521-41C4-813D-BA47EBDA875B}" type="pres">
      <dgm:prSet presAssocID="{1883A626-3E3B-4B41-A656-929A27348DD8}" presName="node" presStyleLbl="revTx" presStyleIdx="0" presStyleCnt="4">
        <dgm:presLayoutVars>
          <dgm:bulletEnabled val="1"/>
        </dgm:presLayoutVars>
      </dgm:prSet>
      <dgm:spPr/>
    </dgm:pt>
    <dgm:pt modelId="{A12E14AA-D92D-49C1-A9E1-53830F1190D4}" type="pres">
      <dgm:prSet presAssocID="{D9B6DC66-A35D-40B4-B0A6-2C8E956AC952}" presName="sibTrans" presStyleLbl="node1" presStyleIdx="0" presStyleCnt="4"/>
      <dgm:spPr/>
    </dgm:pt>
    <dgm:pt modelId="{80787335-4B37-40AD-BA5B-A31FE6CA13FD}" type="pres">
      <dgm:prSet presAssocID="{1ABB37E9-F17D-4377-B55E-97963D3FF78B}" presName="dummy" presStyleCnt="0"/>
      <dgm:spPr/>
    </dgm:pt>
    <dgm:pt modelId="{D7464DB7-1157-4166-919B-D7ABEED68B2A}" type="pres">
      <dgm:prSet presAssocID="{1ABB37E9-F17D-4377-B55E-97963D3FF78B}" presName="node" presStyleLbl="revTx" presStyleIdx="1" presStyleCnt="4">
        <dgm:presLayoutVars>
          <dgm:bulletEnabled val="1"/>
        </dgm:presLayoutVars>
      </dgm:prSet>
      <dgm:spPr/>
    </dgm:pt>
    <dgm:pt modelId="{FE351E95-9EB9-49F7-8E22-6816C74F643F}" type="pres">
      <dgm:prSet presAssocID="{CE4EDCDA-AAF3-451E-895B-1443B4370139}" presName="sibTrans" presStyleLbl="node1" presStyleIdx="1" presStyleCnt="4"/>
      <dgm:spPr/>
    </dgm:pt>
    <dgm:pt modelId="{B77DD309-3B2B-4844-B932-D9AF715E688E}" type="pres">
      <dgm:prSet presAssocID="{5FD4ADCF-4AE3-4B9F-882A-44176E12AFD8}" presName="dummy" presStyleCnt="0"/>
      <dgm:spPr/>
    </dgm:pt>
    <dgm:pt modelId="{E23CB91E-2365-4614-91D5-7A0D997BF004}" type="pres">
      <dgm:prSet presAssocID="{5FD4ADCF-4AE3-4B9F-882A-44176E12AFD8}" presName="node" presStyleLbl="revTx" presStyleIdx="2" presStyleCnt="4">
        <dgm:presLayoutVars>
          <dgm:bulletEnabled val="1"/>
        </dgm:presLayoutVars>
      </dgm:prSet>
      <dgm:spPr/>
    </dgm:pt>
    <dgm:pt modelId="{E62A834A-4856-4728-BC22-A9BF549E6DD4}" type="pres">
      <dgm:prSet presAssocID="{FCACA113-AD55-451B-8016-40B8D93A93F3}" presName="sibTrans" presStyleLbl="node1" presStyleIdx="2" presStyleCnt="4"/>
      <dgm:spPr/>
    </dgm:pt>
    <dgm:pt modelId="{5C8ACA3D-451F-4AEB-BA9A-CB937F2B6111}" type="pres">
      <dgm:prSet presAssocID="{0E8E82ED-B2A4-450A-8EB7-64B7943BDF93}" presName="dummy" presStyleCnt="0"/>
      <dgm:spPr/>
    </dgm:pt>
    <dgm:pt modelId="{D2B460EF-95E2-4485-9FDC-DF98F2A084DC}" type="pres">
      <dgm:prSet presAssocID="{0E8E82ED-B2A4-450A-8EB7-64B7943BDF93}" presName="node" presStyleLbl="revTx" presStyleIdx="3" presStyleCnt="4">
        <dgm:presLayoutVars>
          <dgm:bulletEnabled val="1"/>
        </dgm:presLayoutVars>
      </dgm:prSet>
      <dgm:spPr/>
    </dgm:pt>
    <dgm:pt modelId="{CA1819FC-3896-44C6-9738-6C18BC884D32}" type="pres">
      <dgm:prSet presAssocID="{81C82753-4EF4-4B7D-8694-82B4B83BFA0C}" presName="sibTrans" presStyleLbl="node1" presStyleIdx="3" presStyleCnt="4"/>
      <dgm:spPr/>
    </dgm:pt>
  </dgm:ptLst>
  <dgm:cxnLst>
    <dgm:cxn modelId="{07F1B225-70A4-44B0-A2B4-3B2ABB98793F}" type="presOf" srcId="{81C82753-4EF4-4B7D-8694-82B4B83BFA0C}" destId="{CA1819FC-3896-44C6-9738-6C18BC884D32}" srcOrd="0" destOrd="0" presId="urn:microsoft.com/office/officeart/2005/8/layout/cycle1"/>
    <dgm:cxn modelId="{A30EEE5F-D745-4A28-9B31-04B68BAC8385}" type="presOf" srcId="{0E8E82ED-B2A4-450A-8EB7-64B7943BDF93}" destId="{D2B460EF-95E2-4485-9FDC-DF98F2A084DC}" srcOrd="0" destOrd="0" presId="urn:microsoft.com/office/officeart/2005/8/layout/cycle1"/>
    <dgm:cxn modelId="{97050C68-AD90-47CB-A66E-2F8889DE2C94}" type="presOf" srcId="{5FD4ADCF-4AE3-4B9F-882A-44176E12AFD8}" destId="{E23CB91E-2365-4614-91D5-7A0D997BF004}" srcOrd="0" destOrd="0" presId="urn:microsoft.com/office/officeart/2005/8/layout/cycle1"/>
    <dgm:cxn modelId="{17AF3948-22F2-4D3B-99D3-E56C987BB6A2}" srcId="{A8AAE429-813D-4656-8BB3-F26DC3FEFFFE}" destId="{0E8E82ED-B2A4-450A-8EB7-64B7943BDF93}" srcOrd="3" destOrd="0" parTransId="{1E491F75-52DB-4F99-850F-2AFB69FE0129}" sibTransId="{81C82753-4EF4-4B7D-8694-82B4B83BFA0C}"/>
    <dgm:cxn modelId="{3F2A9569-1A1C-4701-BE9A-8E1496D7DC7C}" type="presOf" srcId="{A8AAE429-813D-4656-8BB3-F26DC3FEFFFE}" destId="{4710760E-5108-4B6C-B9FB-510569ACFFC2}" srcOrd="0" destOrd="0" presId="urn:microsoft.com/office/officeart/2005/8/layout/cycle1"/>
    <dgm:cxn modelId="{285A5456-6DF2-40C3-A641-D500C2AAC5BB}" type="presOf" srcId="{CE4EDCDA-AAF3-451E-895B-1443B4370139}" destId="{FE351E95-9EB9-49F7-8E22-6816C74F643F}" srcOrd="0" destOrd="0" presId="urn:microsoft.com/office/officeart/2005/8/layout/cycle1"/>
    <dgm:cxn modelId="{974A1A7C-43C7-4D3A-841E-DB75D1212BAA}" type="presOf" srcId="{1ABB37E9-F17D-4377-B55E-97963D3FF78B}" destId="{D7464DB7-1157-4166-919B-D7ABEED68B2A}" srcOrd="0" destOrd="0" presId="urn:microsoft.com/office/officeart/2005/8/layout/cycle1"/>
    <dgm:cxn modelId="{91F2097E-E0B0-4728-8EBE-C48B3287AF04}" srcId="{A8AAE429-813D-4656-8BB3-F26DC3FEFFFE}" destId="{1883A626-3E3B-4B41-A656-929A27348DD8}" srcOrd="0" destOrd="0" parTransId="{E3228B11-A133-46A5-A40F-D8DA0F0A9314}" sibTransId="{D9B6DC66-A35D-40B4-B0A6-2C8E956AC952}"/>
    <dgm:cxn modelId="{4BAE8993-7B1B-43F5-86F6-E7A70A890607}" srcId="{A8AAE429-813D-4656-8BB3-F26DC3FEFFFE}" destId="{5FD4ADCF-4AE3-4B9F-882A-44176E12AFD8}" srcOrd="2" destOrd="0" parTransId="{F2768463-79EC-4003-9C36-D90B2A4C2395}" sibTransId="{FCACA113-AD55-451B-8016-40B8D93A93F3}"/>
    <dgm:cxn modelId="{F9E64A95-4BFA-4B05-8AC2-F6FF029B3CEC}" type="presOf" srcId="{1883A626-3E3B-4B41-A656-929A27348DD8}" destId="{3F3C90C5-D521-41C4-813D-BA47EBDA875B}" srcOrd="0" destOrd="0" presId="urn:microsoft.com/office/officeart/2005/8/layout/cycle1"/>
    <dgm:cxn modelId="{F3998BE4-C20F-4845-AD61-5770877251CD}" type="presOf" srcId="{FCACA113-AD55-451B-8016-40B8D93A93F3}" destId="{E62A834A-4856-4728-BC22-A9BF549E6DD4}" srcOrd="0" destOrd="0" presId="urn:microsoft.com/office/officeart/2005/8/layout/cycle1"/>
    <dgm:cxn modelId="{616BF6E8-9C19-4164-9F5F-6508818B5FE8}" srcId="{A8AAE429-813D-4656-8BB3-F26DC3FEFFFE}" destId="{1ABB37E9-F17D-4377-B55E-97963D3FF78B}" srcOrd="1" destOrd="0" parTransId="{849C924C-6CBA-4432-851B-290F9F2449CB}" sibTransId="{CE4EDCDA-AAF3-451E-895B-1443B4370139}"/>
    <dgm:cxn modelId="{531E17F0-6418-44CF-8096-9930CF55F910}" type="presOf" srcId="{D9B6DC66-A35D-40B4-B0A6-2C8E956AC952}" destId="{A12E14AA-D92D-49C1-A9E1-53830F1190D4}" srcOrd="0" destOrd="0" presId="urn:microsoft.com/office/officeart/2005/8/layout/cycle1"/>
    <dgm:cxn modelId="{F86B532F-4995-43D6-B27F-4EBA2F81F0A4}" type="presParOf" srcId="{4710760E-5108-4B6C-B9FB-510569ACFFC2}" destId="{A7418A4C-1704-48FC-A7E9-F709EA13FC3E}" srcOrd="0" destOrd="0" presId="urn:microsoft.com/office/officeart/2005/8/layout/cycle1"/>
    <dgm:cxn modelId="{57304535-C65C-4D26-B3D1-44B74B56B44A}" type="presParOf" srcId="{4710760E-5108-4B6C-B9FB-510569ACFFC2}" destId="{3F3C90C5-D521-41C4-813D-BA47EBDA875B}" srcOrd="1" destOrd="0" presId="urn:microsoft.com/office/officeart/2005/8/layout/cycle1"/>
    <dgm:cxn modelId="{AD9B9A35-535E-4FA7-B6D0-6DC0A8619139}" type="presParOf" srcId="{4710760E-5108-4B6C-B9FB-510569ACFFC2}" destId="{A12E14AA-D92D-49C1-A9E1-53830F1190D4}" srcOrd="2" destOrd="0" presId="urn:microsoft.com/office/officeart/2005/8/layout/cycle1"/>
    <dgm:cxn modelId="{4A4DF951-8725-4986-B104-EB20F91C8FE6}" type="presParOf" srcId="{4710760E-5108-4B6C-B9FB-510569ACFFC2}" destId="{80787335-4B37-40AD-BA5B-A31FE6CA13FD}" srcOrd="3" destOrd="0" presId="urn:microsoft.com/office/officeart/2005/8/layout/cycle1"/>
    <dgm:cxn modelId="{BB93BE9B-C2A5-42C9-BA21-C5915A85D263}" type="presParOf" srcId="{4710760E-5108-4B6C-B9FB-510569ACFFC2}" destId="{D7464DB7-1157-4166-919B-D7ABEED68B2A}" srcOrd="4" destOrd="0" presId="urn:microsoft.com/office/officeart/2005/8/layout/cycle1"/>
    <dgm:cxn modelId="{B85360D6-90A0-45AD-86D6-C40B4A64A6A8}" type="presParOf" srcId="{4710760E-5108-4B6C-B9FB-510569ACFFC2}" destId="{FE351E95-9EB9-49F7-8E22-6816C74F643F}" srcOrd="5" destOrd="0" presId="urn:microsoft.com/office/officeart/2005/8/layout/cycle1"/>
    <dgm:cxn modelId="{4EF00069-CB0B-47F1-833A-C0D577F88C5B}" type="presParOf" srcId="{4710760E-5108-4B6C-B9FB-510569ACFFC2}" destId="{B77DD309-3B2B-4844-B932-D9AF715E688E}" srcOrd="6" destOrd="0" presId="urn:microsoft.com/office/officeart/2005/8/layout/cycle1"/>
    <dgm:cxn modelId="{0955EB7B-CB52-4AD1-A93B-F572F7006FF0}" type="presParOf" srcId="{4710760E-5108-4B6C-B9FB-510569ACFFC2}" destId="{E23CB91E-2365-4614-91D5-7A0D997BF004}" srcOrd="7" destOrd="0" presId="urn:microsoft.com/office/officeart/2005/8/layout/cycle1"/>
    <dgm:cxn modelId="{1D46D484-E45D-461D-BEEC-AD614151CD32}" type="presParOf" srcId="{4710760E-5108-4B6C-B9FB-510569ACFFC2}" destId="{E62A834A-4856-4728-BC22-A9BF549E6DD4}" srcOrd="8" destOrd="0" presId="urn:microsoft.com/office/officeart/2005/8/layout/cycle1"/>
    <dgm:cxn modelId="{CD1A2422-ECE7-4326-B387-FFCB32E9CAAE}" type="presParOf" srcId="{4710760E-5108-4B6C-B9FB-510569ACFFC2}" destId="{5C8ACA3D-451F-4AEB-BA9A-CB937F2B6111}" srcOrd="9" destOrd="0" presId="urn:microsoft.com/office/officeart/2005/8/layout/cycle1"/>
    <dgm:cxn modelId="{BAEB722A-4B5C-4FDB-947A-E34A196C7DFE}" type="presParOf" srcId="{4710760E-5108-4B6C-B9FB-510569ACFFC2}" destId="{D2B460EF-95E2-4485-9FDC-DF98F2A084DC}" srcOrd="10" destOrd="0" presId="urn:microsoft.com/office/officeart/2005/8/layout/cycle1"/>
    <dgm:cxn modelId="{BF5EBD23-1C24-437A-A938-F45426176F33}" type="presParOf" srcId="{4710760E-5108-4B6C-B9FB-510569ACFFC2}" destId="{CA1819FC-3896-44C6-9738-6C18BC884D32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A0746B-D27E-4720-9279-1BC584A9476B}">
      <dsp:nvSpPr>
        <dsp:cNvPr id="0" name=""/>
        <dsp:cNvSpPr/>
      </dsp:nvSpPr>
      <dsp:spPr>
        <a:xfrm>
          <a:off x="0" y="933305"/>
          <a:ext cx="4478448" cy="652232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10354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DIAGNOSTICO DE ENERGÍA</a:t>
          </a:r>
        </a:p>
      </dsp:txBody>
      <dsp:txXfrm>
        <a:off x="0" y="1096363"/>
        <a:ext cx="4315390" cy="326116"/>
      </dsp:txXfrm>
    </dsp:sp>
    <dsp:sp modelId="{DE72FC03-B95F-44B7-A209-280837BE8869}">
      <dsp:nvSpPr>
        <dsp:cNvPr id="0" name=""/>
        <dsp:cNvSpPr/>
      </dsp:nvSpPr>
      <dsp:spPr>
        <a:xfrm>
          <a:off x="0" y="1616218"/>
          <a:ext cx="1379361" cy="8965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PERFIL ENERGÉTICO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ESTRATEGIA GENERAL</a:t>
          </a:r>
        </a:p>
      </dsp:txBody>
      <dsp:txXfrm>
        <a:off x="0" y="1616218"/>
        <a:ext cx="1379361" cy="896545"/>
      </dsp:txXfrm>
    </dsp:sp>
    <dsp:sp modelId="{CF44CD3A-F953-4197-A5E8-D168C19B84A6}">
      <dsp:nvSpPr>
        <dsp:cNvPr id="0" name=""/>
        <dsp:cNvSpPr/>
      </dsp:nvSpPr>
      <dsp:spPr>
        <a:xfrm>
          <a:off x="1379361" y="1150716"/>
          <a:ext cx="3099086" cy="652232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10354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ISO 50001: USO EFICIENTE DE ENERGÍA</a:t>
          </a:r>
        </a:p>
      </dsp:txBody>
      <dsp:txXfrm>
        <a:off x="1379361" y="1313774"/>
        <a:ext cx="2936028" cy="326116"/>
      </dsp:txXfrm>
    </dsp:sp>
    <dsp:sp modelId="{BCDF4522-F2B1-4C20-95AD-B30D2DE1030B}">
      <dsp:nvSpPr>
        <dsp:cNvPr id="0" name=""/>
        <dsp:cNvSpPr/>
      </dsp:nvSpPr>
      <dsp:spPr>
        <a:xfrm>
          <a:off x="1379361" y="1957923"/>
          <a:ext cx="1379361" cy="647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REDUCIR DESPERDICIO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900" kern="1200" dirty="0"/>
        </a:p>
      </dsp:txBody>
      <dsp:txXfrm>
        <a:off x="1379361" y="1957923"/>
        <a:ext cx="1379361" cy="647958"/>
      </dsp:txXfrm>
    </dsp:sp>
    <dsp:sp modelId="{FCAA959C-6202-44AE-B583-D1CFFD77448D}">
      <dsp:nvSpPr>
        <dsp:cNvPr id="0" name=""/>
        <dsp:cNvSpPr/>
      </dsp:nvSpPr>
      <dsp:spPr>
        <a:xfrm>
          <a:off x="2758723" y="1368127"/>
          <a:ext cx="1719724" cy="652232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10354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USO DE TECNOLOGÍA</a:t>
          </a:r>
        </a:p>
      </dsp:txBody>
      <dsp:txXfrm>
        <a:off x="2758723" y="1531185"/>
        <a:ext cx="1556666" cy="326116"/>
      </dsp:txXfrm>
    </dsp:sp>
    <dsp:sp modelId="{A5E7CEC3-ECFD-4059-BB50-7EC660B274BE}">
      <dsp:nvSpPr>
        <dsp:cNvPr id="0" name=""/>
        <dsp:cNvSpPr/>
      </dsp:nvSpPr>
      <dsp:spPr>
        <a:xfrm>
          <a:off x="2758723" y="2217970"/>
          <a:ext cx="1379361" cy="5442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EQUIPOS EFICIENTES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900" kern="1200" dirty="0"/>
        </a:p>
      </dsp:txBody>
      <dsp:txXfrm>
        <a:off x="2758723" y="2217970"/>
        <a:ext cx="1379361" cy="544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3C90C5-D521-41C4-813D-BA47EBDA875B}">
      <dsp:nvSpPr>
        <dsp:cNvPr id="0" name=""/>
        <dsp:cNvSpPr/>
      </dsp:nvSpPr>
      <dsp:spPr>
        <a:xfrm>
          <a:off x="2836401" y="65005"/>
          <a:ext cx="1030117" cy="1030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PLAN</a:t>
          </a:r>
        </a:p>
      </dsp:txBody>
      <dsp:txXfrm>
        <a:off x="2836401" y="65005"/>
        <a:ext cx="1030117" cy="1030117"/>
      </dsp:txXfrm>
    </dsp:sp>
    <dsp:sp modelId="{A12E14AA-D92D-49C1-A9E1-53830F1190D4}">
      <dsp:nvSpPr>
        <dsp:cNvPr id="0" name=""/>
        <dsp:cNvSpPr/>
      </dsp:nvSpPr>
      <dsp:spPr>
        <a:xfrm>
          <a:off x="1020664" y="-112"/>
          <a:ext cx="2910972" cy="2910972"/>
        </a:xfrm>
        <a:prstGeom prst="circularArrow">
          <a:avLst>
            <a:gd name="adj1" fmla="val 6901"/>
            <a:gd name="adj2" fmla="val 465231"/>
            <a:gd name="adj3" fmla="val 549924"/>
            <a:gd name="adj4" fmla="val 20584845"/>
            <a:gd name="adj5" fmla="val 8051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464DB7-1157-4166-919B-D7ABEED68B2A}">
      <dsp:nvSpPr>
        <dsp:cNvPr id="0" name=""/>
        <dsp:cNvSpPr/>
      </dsp:nvSpPr>
      <dsp:spPr>
        <a:xfrm>
          <a:off x="2836401" y="1815624"/>
          <a:ext cx="1030117" cy="1030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DO</a:t>
          </a:r>
        </a:p>
      </dsp:txBody>
      <dsp:txXfrm>
        <a:off x="2836401" y="1815624"/>
        <a:ext cx="1030117" cy="1030117"/>
      </dsp:txXfrm>
    </dsp:sp>
    <dsp:sp modelId="{FE351E95-9EB9-49F7-8E22-6816C74F643F}">
      <dsp:nvSpPr>
        <dsp:cNvPr id="0" name=""/>
        <dsp:cNvSpPr/>
      </dsp:nvSpPr>
      <dsp:spPr>
        <a:xfrm>
          <a:off x="1020664" y="-112"/>
          <a:ext cx="2910972" cy="2910972"/>
        </a:xfrm>
        <a:prstGeom prst="circularArrow">
          <a:avLst>
            <a:gd name="adj1" fmla="val 6901"/>
            <a:gd name="adj2" fmla="val 465231"/>
            <a:gd name="adj3" fmla="val 5949924"/>
            <a:gd name="adj4" fmla="val 4384845"/>
            <a:gd name="adj5" fmla="val 8051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3CB91E-2365-4614-91D5-7A0D997BF004}">
      <dsp:nvSpPr>
        <dsp:cNvPr id="0" name=""/>
        <dsp:cNvSpPr/>
      </dsp:nvSpPr>
      <dsp:spPr>
        <a:xfrm>
          <a:off x="1085782" y="1815624"/>
          <a:ext cx="1030117" cy="1030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CHECK</a:t>
          </a:r>
        </a:p>
      </dsp:txBody>
      <dsp:txXfrm>
        <a:off x="1085782" y="1815624"/>
        <a:ext cx="1030117" cy="1030117"/>
      </dsp:txXfrm>
    </dsp:sp>
    <dsp:sp modelId="{E62A834A-4856-4728-BC22-A9BF549E6DD4}">
      <dsp:nvSpPr>
        <dsp:cNvPr id="0" name=""/>
        <dsp:cNvSpPr/>
      </dsp:nvSpPr>
      <dsp:spPr>
        <a:xfrm>
          <a:off x="1020664" y="-112"/>
          <a:ext cx="2910972" cy="2910972"/>
        </a:xfrm>
        <a:prstGeom prst="circularArrow">
          <a:avLst>
            <a:gd name="adj1" fmla="val 6901"/>
            <a:gd name="adj2" fmla="val 465231"/>
            <a:gd name="adj3" fmla="val 11349924"/>
            <a:gd name="adj4" fmla="val 9784845"/>
            <a:gd name="adj5" fmla="val 8051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460EF-95E2-4485-9FDC-DF98F2A084DC}">
      <dsp:nvSpPr>
        <dsp:cNvPr id="0" name=""/>
        <dsp:cNvSpPr/>
      </dsp:nvSpPr>
      <dsp:spPr>
        <a:xfrm>
          <a:off x="1085782" y="65005"/>
          <a:ext cx="1030117" cy="1030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ACT</a:t>
          </a:r>
        </a:p>
      </dsp:txBody>
      <dsp:txXfrm>
        <a:off x="1085782" y="65005"/>
        <a:ext cx="1030117" cy="1030117"/>
      </dsp:txXfrm>
    </dsp:sp>
    <dsp:sp modelId="{CA1819FC-3896-44C6-9738-6C18BC884D32}">
      <dsp:nvSpPr>
        <dsp:cNvPr id="0" name=""/>
        <dsp:cNvSpPr/>
      </dsp:nvSpPr>
      <dsp:spPr>
        <a:xfrm>
          <a:off x="1020664" y="-112"/>
          <a:ext cx="2910972" cy="2910972"/>
        </a:xfrm>
        <a:prstGeom prst="circularArrow">
          <a:avLst>
            <a:gd name="adj1" fmla="val 6901"/>
            <a:gd name="adj2" fmla="val 465231"/>
            <a:gd name="adj3" fmla="val 16749924"/>
            <a:gd name="adj4" fmla="val 15184845"/>
            <a:gd name="adj5" fmla="val 8051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844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975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62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080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305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333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8442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860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054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692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558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E63F-1AE0-4ECA-B8DD-5218F4E1E3A6}" type="datetimeFigureOut">
              <a:rPr lang="es-MX" smtClean="0"/>
              <a:t>17/07/2019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4690A-AF45-4AE4-B2ED-E68F902E882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0067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46BA3AEC-6E63-4913-8686-6F0BD2018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9796" y="2601434"/>
            <a:ext cx="2804403" cy="254834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2904BA1-022A-42CD-B07A-535353DD71EB}"/>
              </a:ext>
            </a:extLst>
          </p:cNvPr>
          <p:cNvSpPr txBox="1"/>
          <p:nvPr/>
        </p:nvSpPr>
        <p:spPr>
          <a:xfrm>
            <a:off x="2083272" y="291658"/>
            <a:ext cx="497745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>
                <a:solidFill>
                  <a:srgbClr val="35B723"/>
                </a:solidFill>
                <a:latin typeface="Arial Black" panose="020B0A04020102020204" pitchFamily="34" charset="0"/>
              </a:rPr>
              <a:t>APROVECHAMIENTO</a:t>
            </a:r>
          </a:p>
          <a:p>
            <a:pPr algn="ctr"/>
            <a:r>
              <a:rPr lang="es-MX" sz="3200" dirty="0">
                <a:solidFill>
                  <a:srgbClr val="35B723"/>
                </a:solidFill>
                <a:latin typeface="Arial Black" panose="020B0A04020102020204" pitchFamily="34" charset="0"/>
              </a:rPr>
              <a:t>SUSTENTABLE </a:t>
            </a:r>
          </a:p>
          <a:p>
            <a:pPr algn="ctr"/>
            <a:r>
              <a:rPr lang="es-MX" sz="3200" dirty="0">
                <a:solidFill>
                  <a:srgbClr val="35B723"/>
                </a:solidFill>
                <a:latin typeface="Arial Black" panose="020B0A04020102020204" pitchFamily="34" charset="0"/>
              </a:rPr>
              <a:t>DE </a:t>
            </a:r>
          </a:p>
          <a:p>
            <a:pPr algn="ctr"/>
            <a:r>
              <a:rPr lang="es-MX" sz="3200" dirty="0">
                <a:solidFill>
                  <a:srgbClr val="35B723"/>
                </a:solidFill>
                <a:latin typeface="Arial Black" panose="020B0A04020102020204" pitchFamily="34" charset="0"/>
              </a:rPr>
              <a:t>ENERGÍA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8774D40-88E3-4112-98CD-2A9747C2821D}"/>
              </a:ext>
            </a:extLst>
          </p:cNvPr>
          <p:cNvSpPr txBox="1"/>
          <p:nvPr/>
        </p:nvSpPr>
        <p:spPr>
          <a:xfrm>
            <a:off x="2668270" y="5397456"/>
            <a:ext cx="38074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400" dirty="0">
                <a:solidFill>
                  <a:srgbClr val="00B050"/>
                </a:solidFill>
              </a:rPr>
              <a:t>ISO 50001:2011</a:t>
            </a:r>
          </a:p>
        </p:txBody>
      </p:sp>
    </p:spTree>
    <p:extLst>
      <p:ext uri="{BB962C8B-B14F-4D97-AF65-F5344CB8AC3E}">
        <p14:creationId xmlns:p14="http://schemas.microsoft.com/office/powerpoint/2010/main" val="64821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09D203F-29F0-4A8C-B230-A38F710A766B}"/>
              </a:ext>
            </a:extLst>
          </p:cNvPr>
          <p:cNvSpPr/>
          <p:nvPr/>
        </p:nvSpPr>
        <p:spPr>
          <a:xfrm>
            <a:off x="1898468" y="6013267"/>
            <a:ext cx="7001691" cy="1132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53A3B2F-0023-4BEA-8E2F-03359A0B0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184" y="6213568"/>
            <a:ext cx="4452520" cy="622010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349CA03A-FD4C-48C4-A0F6-6CED5AD6EA5E}"/>
              </a:ext>
            </a:extLst>
          </p:cNvPr>
          <p:cNvSpPr/>
          <p:nvPr/>
        </p:nvSpPr>
        <p:spPr>
          <a:xfrm>
            <a:off x="243840" y="548640"/>
            <a:ext cx="95794" cy="7228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7EF7DB-6537-447E-A34F-0548089202B4}"/>
              </a:ext>
            </a:extLst>
          </p:cNvPr>
          <p:cNvSpPr txBox="1"/>
          <p:nvPr/>
        </p:nvSpPr>
        <p:spPr>
          <a:xfrm>
            <a:off x="496387" y="905693"/>
            <a:ext cx="1204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OBJETIVOS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BBAAFED-F685-4A71-88E2-E5DAF2587EB1}"/>
              </a:ext>
            </a:extLst>
          </p:cNvPr>
          <p:cNvSpPr txBox="1"/>
          <p:nvPr/>
        </p:nvSpPr>
        <p:spPr>
          <a:xfrm>
            <a:off x="1335448" y="1726774"/>
            <a:ext cx="5692584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latin typeface="Arial Narrow" panose="020B0606020202030204" pitchFamily="34" charset="0"/>
              </a:rPr>
              <a:t>Establecimiento de objetivos: </a:t>
            </a:r>
          </a:p>
          <a:p>
            <a:pPr lvl="2"/>
            <a:r>
              <a:rPr lang="es-MX" sz="2000" dirty="0">
                <a:latin typeface="Arial Narrow" panose="020B0606020202030204" pitchFamily="34" charset="0"/>
              </a:rPr>
              <a:t>Reducción de consumos </a:t>
            </a:r>
          </a:p>
          <a:p>
            <a:pPr lvl="2"/>
            <a:r>
              <a:rPr lang="es-MX" sz="2000" dirty="0">
                <a:latin typeface="Arial Narrow" panose="020B0606020202030204" pitchFamily="34" charset="0"/>
              </a:rPr>
              <a:t>Ahorro de Energía </a:t>
            </a:r>
          </a:p>
          <a:p>
            <a:pPr lvl="2"/>
            <a:r>
              <a:rPr lang="es-MX" sz="2000" dirty="0">
                <a:latin typeface="Arial Narrow" panose="020B0606020202030204" pitchFamily="34" charset="0"/>
              </a:rPr>
              <a:t>Reducción costo</a:t>
            </a:r>
          </a:p>
          <a:p>
            <a:pPr lvl="2"/>
            <a:r>
              <a:rPr lang="es-MX" sz="2000" dirty="0">
                <a:latin typeface="Arial Narrow" panose="020B0606020202030204" pitchFamily="34" charset="0"/>
              </a:rPr>
              <a:t>Reducción de generación de gases invernadero  </a:t>
            </a:r>
          </a:p>
          <a:p>
            <a:endParaRPr lang="es-MX" sz="2000" dirty="0">
              <a:latin typeface="Arial Narrow" panose="020B0606020202030204" pitchFamily="34" charset="0"/>
            </a:endParaRPr>
          </a:p>
          <a:p>
            <a:r>
              <a:rPr lang="es-MX" sz="2000" dirty="0">
                <a:latin typeface="Arial Narrow" panose="020B0606020202030204" pitchFamily="34" charset="0"/>
              </a:rPr>
              <a:t>Campaña de cambio de hábitos y buenas prácticas</a:t>
            </a:r>
          </a:p>
          <a:p>
            <a:endParaRPr lang="es-MX" sz="2000" dirty="0">
              <a:latin typeface="Arial Narrow" panose="020B0606020202030204" pitchFamily="34" charset="0"/>
            </a:endParaRPr>
          </a:p>
          <a:p>
            <a:r>
              <a:rPr lang="es-MX" sz="2000" dirty="0">
                <a:latin typeface="Arial Narrow" panose="020B0606020202030204" pitchFamily="34" charset="0"/>
              </a:rPr>
              <a:t>Programa de aplicación</a:t>
            </a:r>
          </a:p>
          <a:p>
            <a:endParaRPr lang="es-MX" sz="2000" dirty="0">
              <a:latin typeface="Arial Narrow" panose="020B0606020202030204" pitchFamily="34" charset="0"/>
            </a:endParaRPr>
          </a:p>
          <a:p>
            <a:r>
              <a:rPr lang="es-MX" sz="2000" dirty="0">
                <a:latin typeface="Arial Narrow" panose="020B0606020202030204" pitchFamily="34" charset="0"/>
              </a:rPr>
              <a:t>Programa de inversión y recuperación</a:t>
            </a:r>
          </a:p>
          <a:p>
            <a:endParaRPr lang="es-MX" sz="2000" dirty="0">
              <a:latin typeface="Arial Narrow" panose="020B0606020202030204" pitchFamily="34" charset="0"/>
            </a:endParaRPr>
          </a:p>
          <a:p>
            <a:r>
              <a:rPr lang="es-MX" sz="2000" dirty="0">
                <a:latin typeface="Arial Narrow" panose="020B0606020202030204" pitchFamily="34" charset="0"/>
              </a:rPr>
              <a:t>Certificación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FBA0988-AD6C-4082-B05D-988EB895430B}"/>
              </a:ext>
            </a:extLst>
          </p:cNvPr>
          <p:cNvSpPr txBox="1"/>
          <p:nvPr/>
        </p:nvSpPr>
        <p:spPr>
          <a:xfrm>
            <a:off x="531217" y="557354"/>
            <a:ext cx="522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solidFill>
                  <a:srgbClr val="35B723"/>
                </a:solidFill>
              </a:rPr>
              <a:t>APROVECHAMIENTO SUSTENTABLE DE ENERGÍA</a:t>
            </a:r>
          </a:p>
        </p:txBody>
      </p:sp>
    </p:spTree>
    <p:extLst>
      <p:ext uri="{BB962C8B-B14F-4D97-AF65-F5344CB8AC3E}">
        <p14:creationId xmlns:p14="http://schemas.microsoft.com/office/powerpoint/2010/main" val="2013073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09D203F-29F0-4A8C-B230-A38F710A766B}"/>
              </a:ext>
            </a:extLst>
          </p:cNvPr>
          <p:cNvSpPr/>
          <p:nvPr/>
        </p:nvSpPr>
        <p:spPr>
          <a:xfrm>
            <a:off x="1898468" y="6013267"/>
            <a:ext cx="7001691" cy="1132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53A3B2F-0023-4BEA-8E2F-03359A0B0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184" y="6213568"/>
            <a:ext cx="4452520" cy="622010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349CA03A-FD4C-48C4-A0F6-6CED5AD6EA5E}"/>
              </a:ext>
            </a:extLst>
          </p:cNvPr>
          <p:cNvSpPr/>
          <p:nvPr/>
        </p:nvSpPr>
        <p:spPr>
          <a:xfrm>
            <a:off x="243840" y="548640"/>
            <a:ext cx="95794" cy="7228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7EF7DB-6537-447E-A34F-0548089202B4}"/>
              </a:ext>
            </a:extLst>
          </p:cNvPr>
          <p:cNvSpPr txBox="1"/>
          <p:nvPr/>
        </p:nvSpPr>
        <p:spPr>
          <a:xfrm>
            <a:off x="496387" y="905693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SISTEMA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FBA0988-AD6C-4082-B05D-988EB895430B}"/>
              </a:ext>
            </a:extLst>
          </p:cNvPr>
          <p:cNvSpPr txBox="1"/>
          <p:nvPr/>
        </p:nvSpPr>
        <p:spPr>
          <a:xfrm>
            <a:off x="531217" y="557354"/>
            <a:ext cx="522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solidFill>
                  <a:srgbClr val="35B723"/>
                </a:solidFill>
              </a:rPr>
              <a:t>APROVECHAMIENTO SUSTENTABLE DE ENERGÍA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B427F49-4B5E-4ADC-98FE-722E1822F6BA}"/>
              </a:ext>
            </a:extLst>
          </p:cNvPr>
          <p:cNvSpPr txBox="1"/>
          <p:nvPr/>
        </p:nvSpPr>
        <p:spPr>
          <a:xfrm>
            <a:off x="339634" y="5276948"/>
            <a:ext cx="58673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latin typeface="Arial Narrow" panose="020B0606020202030204" pitchFamily="34" charset="0"/>
              </a:rPr>
              <a:t>Evaluación de Desempeño Energético / Revisión Energética 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29A753B7-EA61-4F32-9CCD-DD8166842D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422745"/>
              </p:ext>
            </p:extLst>
          </p:nvPr>
        </p:nvGraphicFramePr>
        <p:xfrm>
          <a:off x="2923162" y="2029992"/>
          <a:ext cx="4952301" cy="2910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8DF1E3C8-C1B3-474A-8A26-0BCD6C679B0F}"/>
              </a:ext>
            </a:extLst>
          </p:cNvPr>
          <p:cNvSpPr/>
          <p:nvPr/>
        </p:nvSpPr>
        <p:spPr>
          <a:xfrm>
            <a:off x="2145444" y="1142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b="1" dirty="0">
                <a:solidFill>
                  <a:srgbClr val="FFFFFF"/>
                </a:solidFill>
                <a:latin typeface="SoberanaSans-Bold"/>
              </a:rPr>
              <a:t>EVALUACIÓN DEL DESEMPEÑO ENERGÉ-</a:t>
            </a:r>
          </a:p>
          <a:p>
            <a:r>
              <a:rPr lang="es-MX" b="1" dirty="0">
                <a:solidFill>
                  <a:srgbClr val="FFFFFF"/>
                </a:solidFill>
                <a:latin typeface="SoberanaSans-Bold"/>
              </a:rPr>
              <a:t>TICO/REVISIÓN ENERGÉTICA</a:t>
            </a:r>
            <a:endParaRPr lang="es-MX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3D8FB09-A5EB-4D82-BE61-E7F62E3E7BEF}"/>
              </a:ext>
            </a:extLst>
          </p:cNvPr>
          <p:cNvSpPr txBox="1"/>
          <p:nvPr/>
        </p:nvSpPr>
        <p:spPr>
          <a:xfrm>
            <a:off x="496387" y="1520268"/>
            <a:ext cx="4740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latin typeface="Arial Narrow" panose="020B0606020202030204" pitchFamily="34" charset="0"/>
              </a:rPr>
              <a:t>Desarrollo e Implantación de Sistema ISO 50001</a:t>
            </a:r>
          </a:p>
        </p:txBody>
      </p:sp>
    </p:spTree>
    <p:extLst>
      <p:ext uri="{BB962C8B-B14F-4D97-AF65-F5344CB8AC3E}">
        <p14:creationId xmlns:p14="http://schemas.microsoft.com/office/powerpoint/2010/main" val="3296688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46BA3AEC-6E63-4913-8686-6F0BD2018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2773" y="2384705"/>
            <a:ext cx="2298447" cy="208858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2904BA1-022A-42CD-B07A-535353DD71EB}"/>
              </a:ext>
            </a:extLst>
          </p:cNvPr>
          <p:cNvSpPr txBox="1"/>
          <p:nvPr/>
        </p:nvSpPr>
        <p:spPr>
          <a:xfrm>
            <a:off x="3025806" y="769830"/>
            <a:ext cx="30923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000" dirty="0">
                <a:solidFill>
                  <a:srgbClr val="35B723"/>
                </a:solidFill>
                <a:latin typeface="Arial Black" panose="020B0A04020102020204" pitchFamily="34" charset="0"/>
              </a:rPr>
              <a:t>APROVECHAMIENTO</a:t>
            </a:r>
          </a:p>
          <a:p>
            <a:pPr algn="ctr"/>
            <a:r>
              <a:rPr lang="es-MX" sz="2000" dirty="0">
                <a:solidFill>
                  <a:srgbClr val="35B723"/>
                </a:solidFill>
                <a:latin typeface="Arial Black" panose="020B0A04020102020204" pitchFamily="34" charset="0"/>
              </a:rPr>
              <a:t>SUSTENTABLE </a:t>
            </a:r>
          </a:p>
          <a:p>
            <a:pPr algn="ctr"/>
            <a:r>
              <a:rPr lang="es-MX" sz="2000" dirty="0">
                <a:solidFill>
                  <a:srgbClr val="35B723"/>
                </a:solidFill>
                <a:latin typeface="Arial Black" panose="020B0A04020102020204" pitchFamily="34" charset="0"/>
              </a:rPr>
              <a:t>DE </a:t>
            </a:r>
          </a:p>
          <a:p>
            <a:pPr algn="ctr"/>
            <a:r>
              <a:rPr lang="es-MX" sz="2000" dirty="0">
                <a:solidFill>
                  <a:srgbClr val="35B723"/>
                </a:solidFill>
                <a:latin typeface="Arial Black" panose="020B0A04020102020204" pitchFamily="34" charset="0"/>
              </a:rPr>
              <a:t>ENERGÍA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4C9D210-AF12-4985-9356-E90C5982B4F4}"/>
              </a:ext>
            </a:extLst>
          </p:cNvPr>
          <p:cNvSpPr txBox="1"/>
          <p:nvPr/>
        </p:nvSpPr>
        <p:spPr>
          <a:xfrm>
            <a:off x="1846345" y="5270027"/>
            <a:ext cx="54513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/>
              <a:t>MONTE ALBAN 126 – 108.  NARVARTE PONIENTE.  CDMX</a:t>
            </a:r>
          </a:p>
          <a:p>
            <a:pPr algn="ctr"/>
            <a:r>
              <a:rPr lang="es-MX" dirty="0"/>
              <a:t>(55) 6730-2561 ; 55 2427 7653</a:t>
            </a:r>
          </a:p>
        </p:txBody>
      </p:sp>
    </p:spTree>
    <p:extLst>
      <p:ext uri="{BB962C8B-B14F-4D97-AF65-F5344CB8AC3E}">
        <p14:creationId xmlns:p14="http://schemas.microsoft.com/office/powerpoint/2010/main" val="88473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09D203F-29F0-4A8C-B230-A38F710A766B}"/>
              </a:ext>
            </a:extLst>
          </p:cNvPr>
          <p:cNvSpPr/>
          <p:nvPr/>
        </p:nvSpPr>
        <p:spPr>
          <a:xfrm>
            <a:off x="1898468" y="6013267"/>
            <a:ext cx="7001691" cy="1132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53A3B2F-0023-4BEA-8E2F-03359A0B0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184" y="6213568"/>
            <a:ext cx="4452520" cy="622010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0EBF1D6-DF77-4C1C-9924-C6C5224A7CF4}"/>
              </a:ext>
            </a:extLst>
          </p:cNvPr>
          <p:cNvSpPr/>
          <p:nvPr/>
        </p:nvSpPr>
        <p:spPr>
          <a:xfrm>
            <a:off x="243840" y="548640"/>
            <a:ext cx="95794" cy="7228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0447966-445E-4BBB-B068-466CD43EF1B0}"/>
              </a:ext>
            </a:extLst>
          </p:cNvPr>
          <p:cNvSpPr txBox="1"/>
          <p:nvPr/>
        </p:nvSpPr>
        <p:spPr>
          <a:xfrm>
            <a:off x="1277520" y="1891245"/>
            <a:ext cx="7048596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DIAGNÓSTICO DE ENERGÍA</a:t>
            </a:r>
          </a:p>
          <a:p>
            <a:pPr marL="285750" indent="-285750">
              <a:buFontTx/>
              <a:buChar char="-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Tx/>
              <a:buChar char="-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REDUCCIÓN CONSUMO DE ENERGÍA </a:t>
            </a:r>
          </a:p>
          <a:p>
            <a:pPr marL="285750" indent="-285750">
              <a:buFontTx/>
              <a:buChar char="-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USO EFICIENTE DE ENERGÍA</a:t>
            </a:r>
          </a:p>
          <a:p>
            <a:pPr marL="742950" lvl="1" indent="-285750">
              <a:buFontTx/>
              <a:buChar char="-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7350" lvl="3" indent="-285750">
              <a:buFontTx/>
              <a:buChar char="-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USO DE TECNOLOGÍA DISPONIBLE</a:t>
            </a:r>
          </a:p>
          <a:p>
            <a:pPr marL="742950" lvl="1" indent="-285750">
              <a:buFontTx/>
              <a:buChar char="-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14550" lvl="4" indent="-285750">
              <a:buFontTx/>
              <a:buChar char="-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CONSUMO DE ENERGÍA LIMPIA</a:t>
            </a:r>
          </a:p>
          <a:p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0612134-5D31-4835-8D78-0AAAA9EAC811}"/>
              </a:ext>
            </a:extLst>
          </p:cNvPr>
          <p:cNvSpPr txBox="1"/>
          <p:nvPr/>
        </p:nvSpPr>
        <p:spPr>
          <a:xfrm>
            <a:off x="531217" y="557354"/>
            <a:ext cx="522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solidFill>
                  <a:srgbClr val="35B723"/>
                </a:solidFill>
              </a:rPr>
              <a:t>APROVECHAMIENTO SUSTENTABLE DE ENERGÍA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C7686A5-2F5C-4B33-918B-6EF1B164673F}"/>
              </a:ext>
            </a:extLst>
          </p:cNvPr>
          <p:cNvSpPr txBox="1"/>
          <p:nvPr/>
        </p:nvSpPr>
        <p:spPr>
          <a:xfrm>
            <a:off x="513805" y="923111"/>
            <a:ext cx="2106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ESTRATEGIA GLOBAL</a:t>
            </a:r>
          </a:p>
        </p:txBody>
      </p:sp>
    </p:spTree>
    <p:extLst>
      <p:ext uri="{BB962C8B-B14F-4D97-AF65-F5344CB8AC3E}">
        <p14:creationId xmlns:p14="http://schemas.microsoft.com/office/powerpoint/2010/main" val="4076376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09D203F-29F0-4A8C-B230-A38F710A766B}"/>
              </a:ext>
            </a:extLst>
          </p:cNvPr>
          <p:cNvSpPr/>
          <p:nvPr/>
        </p:nvSpPr>
        <p:spPr>
          <a:xfrm>
            <a:off x="1898468" y="6013267"/>
            <a:ext cx="7001691" cy="1132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53A3B2F-0023-4BEA-8E2F-03359A0B0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184" y="6213568"/>
            <a:ext cx="4452520" cy="622010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0EBF1D6-DF77-4C1C-9924-C6C5224A7CF4}"/>
              </a:ext>
            </a:extLst>
          </p:cNvPr>
          <p:cNvSpPr/>
          <p:nvPr/>
        </p:nvSpPr>
        <p:spPr>
          <a:xfrm>
            <a:off x="243840" y="548640"/>
            <a:ext cx="95794" cy="7228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0447966-445E-4BBB-B068-466CD43EF1B0}"/>
              </a:ext>
            </a:extLst>
          </p:cNvPr>
          <p:cNvSpPr txBox="1"/>
          <p:nvPr/>
        </p:nvSpPr>
        <p:spPr>
          <a:xfrm>
            <a:off x="1277520" y="1891245"/>
            <a:ext cx="514121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DIAGNÓSTICO DE ENERGÍA</a:t>
            </a:r>
          </a:p>
          <a:p>
            <a:pPr marL="285750" indent="-285750">
              <a:buFontTx/>
              <a:buChar char="-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ISO 50001</a:t>
            </a:r>
          </a:p>
          <a:p>
            <a:pPr marL="285750" indent="-285750">
              <a:buFontTx/>
              <a:buChar char="-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Tx/>
              <a:buChar char="-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REDUCCIÓN CONSUMO DE ENERGÍA </a:t>
            </a:r>
          </a:p>
          <a:p>
            <a:pPr marL="742950" lvl="1" indent="-285750">
              <a:buFontTx/>
              <a:buChar char="-"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Tx/>
              <a:buChar char="-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USO EFICIENTE DE ENERGÍA</a:t>
            </a:r>
          </a:p>
          <a:p>
            <a:pPr marL="1200150" lvl="2" indent="-285750">
              <a:buFontTx/>
              <a:buChar char="-"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Tx/>
              <a:buChar char="-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USO DE TECNOLOGÍA DISPONIBLE</a:t>
            </a:r>
          </a:p>
          <a:p>
            <a:pPr marL="1200150" lvl="2" indent="-285750">
              <a:buFontTx/>
              <a:buChar char="-"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Tx/>
              <a:buChar char="-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CONSUMO DE ENERGÍA LIMPIA</a:t>
            </a:r>
          </a:p>
          <a:p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0612134-5D31-4835-8D78-0AAAA9EAC811}"/>
              </a:ext>
            </a:extLst>
          </p:cNvPr>
          <p:cNvSpPr txBox="1"/>
          <p:nvPr/>
        </p:nvSpPr>
        <p:spPr>
          <a:xfrm>
            <a:off x="531217" y="557354"/>
            <a:ext cx="522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solidFill>
                  <a:srgbClr val="35B723"/>
                </a:solidFill>
              </a:rPr>
              <a:t>APROVECHAMIENTO SUSTENTABLE DE ENERGÍA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C7686A5-2F5C-4B33-918B-6EF1B164673F}"/>
              </a:ext>
            </a:extLst>
          </p:cNvPr>
          <p:cNvSpPr txBox="1"/>
          <p:nvPr/>
        </p:nvSpPr>
        <p:spPr>
          <a:xfrm>
            <a:off x="513805" y="923111"/>
            <a:ext cx="2106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ESTRATEGIA GLOBAL</a:t>
            </a:r>
          </a:p>
        </p:txBody>
      </p:sp>
    </p:spTree>
    <p:extLst>
      <p:ext uri="{BB962C8B-B14F-4D97-AF65-F5344CB8AC3E}">
        <p14:creationId xmlns:p14="http://schemas.microsoft.com/office/powerpoint/2010/main" val="1600455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09D203F-29F0-4A8C-B230-A38F710A766B}"/>
              </a:ext>
            </a:extLst>
          </p:cNvPr>
          <p:cNvSpPr/>
          <p:nvPr/>
        </p:nvSpPr>
        <p:spPr>
          <a:xfrm>
            <a:off x="1898468" y="6013267"/>
            <a:ext cx="7001691" cy="1132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53A3B2F-0023-4BEA-8E2F-03359A0B0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184" y="6213568"/>
            <a:ext cx="4452520" cy="622010"/>
          </a:xfrm>
          <a:prstGeom prst="rect">
            <a:avLst/>
          </a:prstGeom>
        </p:spPr>
      </p:pic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F2527182-2D0A-4754-9AE7-18816D7193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7685140"/>
              </p:ext>
            </p:extLst>
          </p:nvPr>
        </p:nvGraphicFramePr>
        <p:xfrm>
          <a:off x="980792" y="1086417"/>
          <a:ext cx="4478448" cy="3695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8238DAFA-1266-496B-B1D3-57DFAE5F0942}"/>
              </a:ext>
            </a:extLst>
          </p:cNvPr>
          <p:cNvSpPr/>
          <p:nvPr/>
        </p:nvSpPr>
        <p:spPr>
          <a:xfrm>
            <a:off x="243840" y="548640"/>
            <a:ext cx="95794" cy="7228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5789636-5B04-4466-9F7B-0889219F6C0E}"/>
              </a:ext>
            </a:extLst>
          </p:cNvPr>
          <p:cNvSpPr txBox="1"/>
          <p:nvPr/>
        </p:nvSpPr>
        <p:spPr>
          <a:xfrm>
            <a:off x="531217" y="557354"/>
            <a:ext cx="522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solidFill>
                  <a:srgbClr val="35B723"/>
                </a:solidFill>
              </a:rPr>
              <a:t>APROVECHAMIENTO SUSTENTABLE DE ENERGÍA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8C70A0B-CAAC-4C7C-85A5-71601D68B67F}"/>
              </a:ext>
            </a:extLst>
          </p:cNvPr>
          <p:cNvSpPr txBox="1"/>
          <p:nvPr/>
        </p:nvSpPr>
        <p:spPr>
          <a:xfrm>
            <a:off x="513805" y="923111"/>
            <a:ext cx="2106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ESTRATEGIA GLOBAL</a:t>
            </a:r>
          </a:p>
        </p:txBody>
      </p:sp>
      <p:sp>
        <p:nvSpPr>
          <p:cNvPr id="9" name="Flecha: a la derecha 8">
            <a:extLst>
              <a:ext uri="{FF2B5EF4-FFF2-40B4-BE49-F238E27FC236}">
                <a16:creationId xmlns:a16="http://schemas.microsoft.com/office/drawing/2014/main" id="{AF5E655B-0180-4D5F-A72B-DD583FE2D27C}"/>
              </a:ext>
            </a:extLst>
          </p:cNvPr>
          <p:cNvSpPr/>
          <p:nvPr/>
        </p:nvSpPr>
        <p:spPr>
          <a:xfrm>
            <a:off x="1012479" y="3956328"/>
            <a:ext cx="4415073" cy="698878"/>
          </a:xfrm>
          <a:prstGeom prst="rightArrow">
            <a:avLst/>
          </a:prstGeom>
          <a:solidFill>
            <a:schemeClr val="accent6">
              <a:lumMod val="20000"/>
              <a:lumOff val="80000"/>
              <a:alpha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00B050"/>
                </a:solidFill>
              </a:rPr>
              <a:t>USO DE ENERGÍA LIMPIA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08034E5-E5C3-4500-8DAF-4DE5144392B6}"/>
              </a:ext>
            </a:extLst>
          </p:cNvPr>
          <p:cNvSpPr txBox="1"/>
          <p:nvPr/>
        </p:nvSpPr>
        <p:spPr>
          <a:xfrm>
            <a:off x="5932263" y="2738316"/>
            <a:ext cx="28815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b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APROVECHAMIENTO </a:t>
            </a:r>
          </a:p>
          <a:p>
            <a:pPr algn="ctr"/>
            <a:r>
              <a:rPr lang="es-MX" b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SUSTENTABLE </a:t>
            </a:r>
          </a:p>
          <a:p>
            <a:pPr algn="ctr"/>
            <a:r>
              <a:rPr lang="es-MX" b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DE </a:t>
            </a:r>
          </a:p>
          <a:p>
            <a:pPr algn="ctr"/>
            <a:r>
              <a:rPr lang="es-MX" b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ENERGÍA</a:t>
            </a:r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253F7F66-8D78-443B-8457-96CC4E08BD2A}"/>
              </a:ext>
            </a:extLst>
          </p:cNvPr>
          <p:cNvSpPr/>
          <p:nvPr/>
        </p:nvSpPr>
        <p:spPr>
          <a:xfrm>
            <a:off x="3749879" y="4933302"/>
            <a:ext cx="5063942" cy="698878"/>
          </a:xfrm>
          <a:prstGeom prst="rightArrow">
            <a:avLst/>
          </a:prstGeom>
          <a:solidFill>
            <a:schemeClr val="accent6">
              <a:lumMod val="20000"/>
              <a:lumOff val="80000"/>
              <a:alpha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00B050"/>
                </a:solidFill>
              </a:rPr>
              <a:t>EVALUACIÓN DE DESMPEÑO ENERGÉTICO</a:t>
            </a:r>
          </a:p>
        </p:txBody>
      </p:sp>
      <p:sp>
        <p:nvSpPr>
          <p:cNvPr id="11" name="Estrella: 10 puntas 10">
            <a:extLst>
              <a:ext uri="{FF2B5EF4-FFF2-40B4-BE49-F238E27FC236}">
                <a16:creationId xmlns:a16="http://schemas.microsoft.com/office/drawing/2014/main" id="{F85E7372-8641-43AE-8642-2B36657F1C4C}"/>
              </a:ext>
            </a:extLst>
          </p:cNvPr>
          <p:cNvSpPr/>
          <p:nvPr/>
        </p:nvSpPr>
        <p:spPr>
          <a:xfrm>
            <a:off x="5848543" y="1837862"/>
            <a:ext cx="2969537" cy="3114392"/>
          </a:xfrm>
          <a:prstGeom prst="star10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50749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09D203F-29F0-4A8C-B230-A38F710A766B}"/>
              </a:ext>
            </a:extLst>
          </p:cNvPr>
          <p:cNvSpPr/>
          <p:nvPr/>
        </p:nvSpPr>
        <p:spPr>
          <a:xfrm>
            <a:off x="1898468" y="6013267"/>
            <a:ext cx="7001691" cy="1132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53A3B2F-0023-4BEA-8E2F-03359A0B0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184" y="6213568"/>
            <a:ext cx="4452520" cy="622010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0EBF1D6-DF77-4C1C-9924-C6C5224A7CF4}"/>
              </a:ext>
            </a:extLst>
          </p:cNvPr>
          <p:cNvSpPr/>
          <p:nvPr/>
        </p:nvSpPr>
        <p:spPr>
          <a:xfrm>
            <a:off x="243840" y="548640"/>
            <a:ext cx="95794" cy="7228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0447966-445E-4BBB-B068-466CD43EF1B0}"/>
              </a:ext>
            </a:extLst>
          </p:cNvPr>
          <p:cNvSpPr txBox="1"/>
          <p:nvPr/>
        </p:nvSpPr>
        <p:spPr>
          <a:xfrm>
            <a:off x="554271" y="1555750"/>
            <a:ext cx="803545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PRELIMINARES </a:t>
            </a:r>
          </a:p>
          <a:p>
            <a:pPr marL="342900" indent="-342900">
              <a:buAutoNum type="alphaUcPeriod"/>
            </a:pPr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1.Determinar la situación actual del consumo de energía mediante un Diagnóstico de Energía </a:t>
            </a:r>
          </a:p>
          <a:p>
            <a:pPr lvl="1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2. Identificar áreas de oportunidad para lograr reducción de consumos</a:t>
            </a:r>
          </a:p>
          <a:p>
            <a:pPr lvl="1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3. Presentar alternativas de mejoras, con análisis costo beneficio</a:t>
            </a:r>
          </a:p>
          <a:p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B. OBJETIVOS</a:t>
            </a:r>
          </a:p>
          <a:p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4. Establecer objetivos</a:t>
            </a:r>
          </a:p>
          <a:p>
            <a:pPr lvl="1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5. Definir si se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ceritifcará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o solo será un Sistema Interno </a:t>
            </a: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C. SISTEMA </a:t>
            </a:r>
          </a:p>
          <a:p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AutoNum type="arabicPeriod"/>
            </a:pP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Desarrollar el sistema de acuerdo a PDCA</a:t>
            </a:r>
          </a:p>
          <a:p>
            <a:pPr marL="800100" lvl="1" indent="-342900">
              <a:buAutoNum type="arabicPeriod"/>
            </a:pP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AutoNum type="arabicPeriod"/>
            </a:pP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Seguimiento de Mejora 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Contínua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0612134-5D31-4835-8D78-0AAAA9EAC811}"/>
              </a:ext>
            </a:extLst>
          </p:cNvPr>
          <p:cNvSpPr txBox="1"/>
          <p:nvPr/>
        </p:nvSpPr>
        <p:spPr>
          <a:xfrm>
            <a:off x="467553" y="548640"/>
            <a:ext cx="5293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solidFill>
                  <a:srgbClr val="35B723"/>
                </a:solidFill>
              </a:rPr>
              <a:t>APROVECHAMIENTO SUSTENTABLE DE ENERGÍA.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C7686A5-2F5C-4B33-918B-6EF1B164673F}"/>
              </a:ext>
            </a:extLst>
          </p:cNvPr>
          <p:cNvSpPr txBox="1"/>
          <p:nvPr/>
        </p:nvSpPr>
        <p:spPr>
          <a:xfrm>
            <a:off x="513805" y="923111"/>
            <a:ext cx="2738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NORMA ISO 50001. ETAPAS</a:t>
            </a:r>
          </a:p>
        </p:txBody>
      </p:sp>
    </p:spTree>
    <p:extLst>
      <p:ext uri="{BB962C8B-B14F-4D97-AF65-F5344CB8AC3E}">
        <p14:creationId xmlns:p14="http://schemas.microsoft.com/office/powerpoint/2010/main" val="4890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09D203F-29F0-4A8C-B230-A38F710A766B}"/>
              </a:ext>
            </a:extLst>
          </p:cNvPr>
          <p:cNvSpPr/>
          <p:nvPr/>
        </p:nvSpPr>
        <p:spPr>
          <a:xfrm>
            <a:off x="1898468" y="6013267"/>
            <a:ext cx="7001691" cy="1132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53A3B2F-0023-4BEA-8E2F-03359A0B0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184" y="6213568"/>
            <a:ext cx="4452520" cy="622010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349CA03A-FD4C-48C4-A0F6-6CED5AD6EA5E}"/>
              </a:ext>
            </a:extLst>
          </p:cNvPr>
          <p:cNvSpPr/>
          <p:nvPr/>
        </p:nvSpPr>
        <p:spPr>
          <a:xfrm>
            <a:off x="243840" y="548640"/>
            <a:ext cx="95794" cy="7228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7EF7DB-6537-447E-A34F-0548089202B4}"/>
              </a:ext>
            </a:extLst>
          </p:cNvPr>
          <p:cNvSpPr txBox="1"/>
          <p:nvPr/>
        </p:nvSpPr>
        <p:spPr>
          <a:xfrm>
            <a:off x="513805" y="923111"/>
            <a:ext cx="4877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DIAGNÓSTICO ENERGÍA / AUDITORIA ENERGÉTICA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AC8AF1-CB51-40E1-8E2A-D9AE77080BF3}"/>
              </a:ext>
            </a:extLst>
          </p:cNvPr>
          <p:cNvSpPr txBox="1"/>
          <p:nvPr/>
        </p:nvSpPr>
        <p:spPr>
          <a:xfrm>
            <a:off x="931817" y="1873919"/>
            <a:ext cx="566052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latin typeface="Arial Narrow" panose="020B0606020202030204" pitchFamily="34" charset="0"/>
              </a:rPr>
              <a:t>Evaluación y determinación de consumos actuales de energía </a:t>
            </a:r>
          </a:p>
          <a:p>
            <a:endParaRPr lang="es-MX" dirty="0">
              <a:latin typeface="Arial Narrow" panose="020B0606020202030204" pitchFamily="34" charset="0"/>
            </a:endParaRPr>
          </a:p>
          <a:p>
            <a:r>
              <a:rPr lang="es-MX" dirty="0">
                <a:latin typeface="Arial Narrow" panose="020B0606020202030204" pitchFamily="34" charset="0"/>
              </a:rPr>
              <a:t>Elaboración de perfil de consumo</a:t>
            </a:r>
          </a:p>
          <a:p>
            <a:endParaRPr lang="es-MX" dirty="0">
              <a:latin typeface="Arial Narrow" panose="020B0606020202030204" pitchFamily="34" charset="0"/>
            </a:endParaRPr>
          </a:p>
          <a:p>
            <a:r>
              <a:rPr lang="es-MX" dirty="0">
                <a:latin typeface="Arial Narrow" panose="020B0606020202030204" pitchFamily="34" charset="0"/>
              </a:rPr>
              <a:t>Revisión física de instalaciones, polaridades, tierra, aislamientos</a:t>
            </a:r>
          </a:p>
          <a:p>
            <a:endParaRPr lang="es-MX" dirty="0">
              <a:latin typeface="Arial Narrow" panose="020B0606020202030204" pitchFamily="34" charset="0"/>
            </a:endParaRPr>
          </a:p>
          <a:p>
            <a:r>
              <a:rPr lang="es-MX" dirty="0">
                <a:latin typeface="Arial Narrow" panose="020B0606020202030204" pitchFamily="34" charset="0"/>
              </a:rPr>
              <a:t>Identificación de puntos calientes</a:t>
            </a:r>
          </a:p>
          <a:p>
            <a:endParaRPr lang="es-MX" dirty="0">
              <a:latin typeface="Arial Narrow" panose="020B0606020202030204" pitchFamily="34" charset="0"/>
            </a:endParaRPr>
          </a:p>
          <a:p>
            <a:r>
              <a:rPr lang="es-MX" dirty="0">
                <a:latin typeface="Arial Narrow" panose="020B0606020202030204" pitchFamily="34" charset="0"/>
              </a:rPr>
              <a:t>Identificación de equipos / circuitos de consumos mayores</a:t>
            </a:r>
          </a:p>
          <a:p>
            <a:endParaRPr lang="es-MX" dirty="0">
              <a:latin typeface="Arial Narrow" panose="020B0606020202030204" pitchFamily="34" charset="0"/>
            </a:endParaRPr>
          </a:p>
          <a:p>
            <a:r>
              <a:rPr lang="es-MX" dirty="0">
                <a:latin typeface="Arial Narrow" panose="020B0606020202030204" pitchFamily="34" charset="0"/>
              </a:rPr>
              <a:t>Determinación de áreas de oportunidad</a:t>
            </a:r>
          </a:p>
          <a:p>
            <a:endParaRPr lang="es-MX" dirty="0">
              <a:latin typeface="Arial Narrow" panose="020B0606020202030204" pitchFamily="34" charset="0"/>
            </a:endParaRPr>
          </a:p>
          <a:p>
            <a:r>
              <a:rPr lang="es-MX" dirty="0">
                <a:latin typeface="Arial Narrow" panose="020B0606020202030204" pitchFamily="34" charset="0"/>
              </a:rPr>
              <a:t>Generación de estrategia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94B7135-E479-4A19-BAEB-D76230C54633}"/>
              </a:ext>
            </a:extLst>
          </p:cNvPr>
          <p:cNvSpPr txBox="1"/>
          <p:nvPr/>
        </p:nvSpPr>
        <p:spPr>
          <a:xfrm>
            <a:off x="531217" y="557354"/>
            <a:ext cx="522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solidFill>
                  <a:srgbClr val="35B723"/>
                </a:solidFill>
              </a:rPr>
              <a:t>APROVECHAMIENTO SUSTENTABLE DE ENERGÍA</a:t>
            </a:r>
          </a:p>
        </p:txBody>
      </p:sp>
    </p:spTree>
    <p:extLst>
      <p:ext uri="{BB962C8B-B14F-4D97-AF65-F5344CB8AC3E}">
        <p14:creationId xmlns:p14="http://schemas.microsoft.com/office/powerpoint/2010/main" val="1635027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09D203F-29F0-4A8C-B230-A38F710A766B}"/>
              </a:ext>
            </a:extLst>
          </p:cNvPr>
          <p:cNvSpPr/>
          <p:nvPr/>
        </p:nvSpPr>
        <p:spPr>
          <a:xfrm>
            <a:off x="1898468" y="6013267"/>
            <a:ext cx="7001691" cy="1132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53A3B2F-0023-4BEA-8E2F-03359A0B0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184" y="6213568"/>
            <a:ext cx="4452520" cy="622010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349CA03A-FD4C-48C4-A0F6-6CED5AD6EA5E}"/>
              </a:ext>
            </a:extLst>
          </p:cNvPr>
          <p:cNvSpPr/>
          <p:nvPr/>
        </p:nvSpPr>
        <p:spPr>
          <a:xfrm>
            <a:off x="243840" y="548640"/>
            <a:ext cx="95794" cy="7228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7EF7DB-6537-447E-A34F-0548089202B4}"/>
              </a:ext>
            </a:extLst>
          </p:cNvPr>
          <p:cNvSpPr txBox="1"/>
          <p:nvPr/>
        </p:nvSpPr>
        <p:spPr>
          <a:xfrm>
            <a:off x="496387" y="905693"/>
            <a:ext cx="2579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ÁREAS DE OPORTUNIDAD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BBAAFED-F685-4A71-88E2-E5DAF2587EB1}"/>
              </a:ext>
            </a:extLst>
          </p:cNvPr>
          <p:cNvSpPr txBox="1"/>
          <p:nvPr/>
        </p:nvSpPr>
        <p:spPr>
          <a:xfrm>
            <a:off x="914400" y="1700002"/>
            <a:ext cx="663835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es-MX" dirty="0">
                <a:latin typeface="Arial Narrow" panose="020B0606020202030204" pitchFamily="34" charset="0"/>
              </a:rPr>
              <a:t>Evaluación general de cargas actuales y determinación de reducciones</a:t>
            </a:r>
          </a:p>
          <a:p>
            <a:pPr lvl="1"/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Correcta selección de tarifa eléctrica</a:t>
            </a:r>
          </a:p>
          <a:p>
            <a:pPr lvl="1"/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Seccionamiento de áreas y reducción de desperdicios</a:t>
            </a:r>
          </a:p>
          <a:p>
            <a:pPr lvl="1"/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Determinación de horarios de uso y disponibilidad</a:t>
            </a:r>
          </a:p>
          <a:p>
            <a:pPr lvl="1"/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Mejores prácticas</a:t>
            </a:r>
          </a:p>
          <a:p>
            <a:pPr lvl="1"/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Aprovechamiento de recursos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16594F0-DE0C-4822-A773-609051A4752F}"/>
              </a:ext>
            </a:extLst>
          </p:cNvPr>
          <p:cNvSpPr txBox="1"/>
          <p:nvPr/>
        </p:nvSpPr>
        <p:spPr>
          <a:xfrm>
            <a:off x="531217" y="557354"/>
            <a:ext cx="522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solidFill>
                  <a:srgbClr val="35B723"/>
                </a:solidFill>
              </a:rPr>
              <a:t>APROVECHAMIENTO SUSTENTABLE DE ENERGÍA</a:t>
            </a:r>
          </a:p>
        </p:txBody>
      </p:sp>
    </p:spTree>
    <p:extLst>
      <p:ext uri="{BB962C8B-B14F-4D97-AF65-F5344CB8AC3E}">
        <p14:creationId xmlns:p14="http://schemas.microsoft.com/office/powerpoint/2010/main" val="452955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09D203F-29F0-4A8C-B230-A38F710A766B}"/>
              </a:ext>
            </a:extLst>
          </p:cNvPr>
          <p:cNvSpPr/>
          <p:nvPr/>
        </p:nvSpPr>
        <p:spPr>
          <a:xfrm>
            <a:off x="1898468" y="6013267"/>
            <a:ext cx="7001691" cy="1132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53A3B2F-0023-4BEA-8E2F-03359A0B0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184" y="6213568"/>
            <a:ext cx="4452520" cy="622010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349CA03A-FD4C-48C4-A0F6-6CED5AD6EA5E}"/>
              </a:ext>
            </a:extLst>
          </p:cNvPr>
          <p:cNvSpPr/>
          <p:nvPr/>
        </p:nvSpPr>
        <p:spPr>
          <a:xfrm>
            <a:off x="243840" y="548640"/>
            <a:ext cx="95794" cy="7228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7EF7DB-6537-447E-A34F-0548089202B4}"/>
              </a:ext>
            </a:extLst>
          </p:cNvPr>
          <p:cNvSpPr txBox="1"/>
          <p:nvPr/>
        </p:nvSpPr>
        <p:spPr>
          <a:xfrm>
            <a:off x="496387" y="905693"/>
            <a:ext cx="1541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ALTERNATIVAS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BBAAFED-F685-4A71-88E2-E5DAF2587EB1}"/>
              </a:ext>
            </a:extLst>
          </p:cNvPr>
          <p:cNvSpPr txBox="1"/>
          <p:nvPr/>
        </p:nvSpPr>
        <p:spPr>
          <a:xfrm>
            <a:off x="812156" y="1618425"/>
            <a:ext cx="751968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latin typeface="Arial Narrow" panose="020B0606020202030204" pitchFamily="34" charset="0"/>
              </a:rPr>
              <a:t>Utilización tecnología de última generación: </a:t>
            </a:r>
          </a:p>
          <a:p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Iluminación Led</a:t>
            </a:r>
          </a:p>
          <a:p>
            <a:pPr lvl="1"/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Impermeabilización y aislamientos eficientes</a:t>
            </a:r>
          </a:p>
          <a:p>
            <a:pPr lvl="1"/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Motores de alta eficiencia</a:t>
            </a:r>
          </a:p>
          <a:p>
            <a:pPr lvl="1"/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Aire acondicionado </a:t>
            </a:r>
            <a:r>
              <a:rPr lang="es-MX" dirty="0" err="1">
                <a:latin typeface="Arial Narrow" panose="020B0606020202030204" pitchFamily="34" charset="0"/>
              </a:rPr>
              <a:t>Inverter</a:t>
            </a:r>
            <a:r>
              <a:rPr lang="es-MX" dirty="0">
                <a:latin typeface="Arial Narrow" panose="020B0606020202030204" pitchFamily="34" charset="0"/>
              </a:rPr>
              <a:t> – Factor SEER </a:t>
            </a:r>
            <a:r>
              <a:rPr lang="es-MX" dirty="0"/>
              <a:t> (</a:t>
            </a:r>
            <a:r>
              <a:rPr lang="es-MX" dirty="0" err="1"/>
              <a:t>Seasonal</a:t>
            </a:r>
            <a:r>
              <a:rPr lang="es-MX" dirty="0"/>
              <a:t> Energy </a:t>
            </a:r>
            <a:r>
              <a:rPr lang="es-MX" dirty="0" err="1"/>
              <a:t>Efficiency</a:t>
            </a:r>
            <a:r>
              <a:rPr lang="es-MX" dirty="0"/>
              <a:t> Ratio)</a:t>
            </a:r>
            <a:endParaRPr lang="es-MX" dirty="0">
              <a:latin typeface="Arial Narrow" panose="020B0606020202030204" pitchFamily="34" charset="0"/>
            </a:endParaRPr>
          </a:p>
          <a:p>
            <a:pPr lvl="1"/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Aprovechamiento de aguas residuales y pluviales</a:t>
            </a:r>
          </a:p>
          <a:p>
            <a:r>
              <a:rPr lang="es-MX" dirty="0"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3224B3D-EC75-419C-86CF-85008127239E}"/>
              </a:ext>
            </a:extLst>
          </p:cNvPr>
          <p:cNvSpPr txBox="1"/>
          <p:nvPr/>
        </p:nvSpPr>
        <p:spPr>
          <a:xfrm>
            <a:off x="531217" y="557354"/>
            <a:ext cx="522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solidFill>
                  <a:srgbClr val="35B723"/>
                </a:solidFill>
              </a:rPr>
              <a:t>APROVECHAMIENTO SUSTENTABLE DE ENERGÍA</a:t>
            </a:r>
          </a:p>
        </p:txBody>
      </p:sp>
    </p:spTree>
    <p:extLst>
      <p:ext uri="{BB962C8B-B14F-4D97-AF65-F5344CB8AC3E}">
        <p14:creationId xmlns:p14="http://schemas.microsoft.com/office/powerpoint/2010/main" val="2559196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09D203F-29F0-4A8C-B230-A38F710A766B}"/>
              </a:ext>
            </a:extLst>
          </p:cNvPr>
          <p:cNvSpPr/>
          <p:nvPr/>
        </p:nvSpPr>
        <p:spPr>
          <a:xfrm>
            <a:off x="1898468" y="6013267"/>
            <a:ext cx="7001691" cy="1132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53A3B2F-0023-4BEA-8E2F-03359A0B0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184" y="6213568"/>
            <a:ext cx="4452520" cy="622010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349CA03A-FD4C-48C4-A0F6-6CED5AD6EA5E}"/>
              </a:ext>
            </a:extLst>
          </p:cNvPr>
          <p:cNvSpPr/>
          <p:nvPr/>
        </p:nvSpPr>
        <p:spPr>
          <a:xfrm>
            <a:off x="243840" y="548640"/>
            <a:ext cx="95794" cy="7228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7EF7DB-6537-447E-A34F-0548089202B4}"/>
              </a:ext>
            </a:extLst>
          </p:cNvPr>
          <p:cNvSpPr txBox="1"/>
          <p:nvPr/>
        </p:nvSpPr>
        <p:spPr>
          <a:xfrm>
            <a:off x="496387" y="905693"/>
            <a:ext cx="1541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ALTERNATIVAS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BBAAFED-F685-4A71-88E2-E5DAF2587EB1}"/>
              </a:ext>
            </a:extLst>
          </p:cNvPr>
          <p:cNvSpPr txBox="1"/>
          <p:nvPr/>
        </p:nvSpPr>
        <p:spPr>
          <a:xfrm>
            <a:off x="957943" y="2020389"/>
            <a:ext cx="571021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latin typeface="Arial Narrow" panose="020B0606020202030204" pitchFamily="34" charset="0"/>
              </a:rPr>
              <a:t>Consumo de energía limpia: </a:t>
            </a:r>
          </a:p>
          <a:p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Autogeneración local: paneles solares, calentadores solares</a:t>
            </a:r>
          </a:p>
          <a:p>
            <a:pPr lvl="1"/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Planta de generación gas natural</a:t>
            </a:r>
          </a:p>
          <a:p>
            <a:pPr lvl="1"/>
            <a:endParaRPr lang="es-MX" dirty="0">
              <a:latin typeface="Arial Narrow" panose="020B0606020202030204" pitchFamily="34" charset="0"/>
            </a:endParaRPr>
          </a:p>
          <a:p>
            <a:pPr lvl="1"/>
            <a:r>
              <a:rPr lang="es-MX" dirty="0">
                <a:latin typeface="Arial Narrow" panose="020B0606020202030204" pitchFamily="34" charset="0"/>
              </a:rPr>
              <a:t> Adquisición de bonos de energía limpia</a:t>
            </a:r>
          </a:p>
          <a:p>
            <a:endParaRPr lang="es-MX" dirty="0">
              <a:latin typeface="Arial Narrow" panose="020B0606020202030204" pitchFamily="34" charset="0"/>
            </a:endParaRPr>
          </a:p>
          <a:p>
            <a:r>
              <a:rPr lang="es-MX" dirty="0">
                <a:latin typeface="Arial Narrow" panose="020B0606020202030204" pitchFamily="34" charset="0"/>
              </a:rPr>
              <a:t>Cogeneración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FBA0988-AD6C-4082-B05D-988EB895430B}"/>
              </a:ext>
            </a:extLst>
          </p:cNvPr>
          <p:cNvSpPr txBox="1"/>
          <p:nvPr/>
        </p:nvSpPr>
        <p:spPr>
          <a:xfrm>
            <a:off x="531217" y="557354"/>
            <a:ext cx="5227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solidFill>
                  <a:srgbClr val="35B723"/>
                </a:solidFill>
              </a:rPr>
              <a:t>APROVECHAMIENTO SUSTENTABLE DE ENERGÍA</a:t>
            </a:r>
          </a:p>
        </p:txBody>
      </p:sp>
    </p:spTree>
    <p:extLst>
      <p:ext uri="{BB962C8B-B14F-4D97-AF65-F5344CB8AC3E}">
        <p14:creationId xmlns:p14="http://schemas.microsoft.com/office/powerpoint/2010/main" val="1244193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5980</TotalTime>
  <Words>423</Words>
  <Application>Microsoft Office PowerPoint</Application>
  <PresentationFormat>Carta (216 x 279 mm)</PresentationFormat>
  <Paragraphs>152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Arial Narrow</vt:lpstr>
      <vt:lpstr>Calibri</vt:lpstr>
      <vt:lpstr>Calibri Light</vt:lpstr>
      <vt:lpstr>SoberanaSans-Bold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alejandro gonzalez</dc:creator>
  <cp:lastModifiedBy>alejandro gonzalez</cp:lastModifiedBy>
  <cp:revision>30</cp:revision>
  <dcterms:created xsi:type="dcterms:W3CDTF">2019-02-23T19:43:56Z</dcterms:created>
  <dcterms:modified xsi:type="dcterms:W3CDTF">2019-07-22T02:08:18Z</dcterms:modified>
</cp:coreProperties>
</file>